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79" r:id="rId2"/>
    <p:sldId id="256" r:id="rId3"/>
    <p:sldId id="275" r:id="rId4"/>
    <p:sldId id="266" r:id="rId5"/>
    <p:sldId id="276" r:id="rId6"/>
    <p:sldId id="271" r:id="rId7"/>
    <p:sldId id="272" r:id="rId8"/>
    <p:sldId id="270" r:id="rId9"/>
    <p:sldId id="273" r:id="rId10"/>
    <p:sldId id="278" r:id="rId11"/>
    <p:sldId id="257" r:id="rId12"/>
    <p:sldId id="258" r:id="rId13"/>
    <p:sldId id="260" r:id="rId14"/>
    <p:sldId id="264" r:id="rId15"/>
    <p:sldId id="259" r:id="rId16"/>
    <p:sldId id="269" r:id="rId17"/>
    <p:sldId id="281" r:id="rId18"/>
    <p:sldId id="28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33" autoAdjust="0"/>
    <p:restoredTop sz="73410" autoAdjust="0"/>
  </p:normalViewPr>
  <p:slideViewPr>
    <p:cSldViewPr snapToGrid="0" snapToObjects="1">
      <p:cViewPr varScale="1">
        <p:scale>
          <a:sx n="52" d="100"/>
          <a:sy n="52" d="100"/>
        </p:scale>
        <p:origin x="-6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B640BB-2389-6649-A998-FEEB9181683C}" type="doc">
      <dgm:prSet loTypeId="urn:microsoft.com/office/officeart/2005/8/layout/default" loCatId="" qsTypeId="urn:microsoft.com/office/officeart/2005/8/quickstyle/simple4" qsCatId="simple" csTypeId="urn:microsoft.com/office/officeart/2005/8/colors/colorful1" csCatId="colorful" phldr="1"/>
      <dgm:spPr/>
      <dgm:t>
        <a:bodyPr/>
        <a:lstStyle/>
        <a:p>
          <a:endParaRPr lang="en-US"/>
        </a:p>
      </dgm:t>
    </dgm:pt>
    <dgm:pt modelId="{E1D9E32D-42E0-CE44-AF42-1282FA077078}">
      <dgm:prSet phldrT="[Text]" custT="1"/>
      <dgm:spPr/>
      <dgm:t>
        <a:bodyPr/>
        <a:lstStyle/>
        <a:p>
          <a:r>
            <a:rPr lang="en-US" sz="1800" b="1" dirty="0" smtClean="0">
              <a:solidFill>
                <a:schemeClr val="tx1"/>
              </a:solidFill>
            </a:rPr>
            <a:t>Asking Questions (in science)/Defining problems (in engineering)</a:t>
          </a:r>
          <a:endParaRPr lang="en-US" sz="1800" b="1" dirty="0">
            <a:solidFill>
              <a:schemeClr val="tx1"/>
            </a:solidFill>
          </a:endParaRPr>
        </a:p>
      </dgm:t>
    </dgm:pt>
    <dgm:pt modelId="{35798087-52EC-6243-B214-FEC87689382A}" type="parTrans" cxnId="{DE76857C-F266-464E-AA5C-029F4A599101}">
      <dgm:prSet/>
      <dgm:spPr/>
      <dgm:t>
        <a:bodyPr/>
        <a:lstStyle/>
        <a:p>
          <a:endParaRPr lang="en-US"/>
        </a:p>
      </dgm:t>
    </dgm:pt>
    <dgm:pt modelId="{B6F08491-BAB3-FF45-ABFF-609C353D0125}" type="sibTrans" cxnId="{DE76857C-F266-464E-AA5C-029F4A599101}">
      <dgm:prSet/>
      <dgm:spPr/>
      <dgm:t>
        <a:bodyPr/>
        <a:lstStyle/>
        <a:p>
          <a:endParaRPr lang="en-US"/>
        </a:p>
      </dgm:t>
    </dgm:pt>
    <dgm:pt modelId="{3587A1DC-111B-784C-A8CE-A0F893E94EE2}">
      <dgm:prSet phldrT="[Text]" custT="1"/>
      <dgm:spPr/>
      <dgm:t>
        <a:bodyPr/>
        <a:lstStyle/>
        <a:p>
          <a:r>
            <a:rPr lang="en-US" sz="1800" b="1" dirty="0" smtClean="0">
              <a:solidFill>
                <a:schemeClr val="tx1"/>
              </a:solidFill>
            </a:rPr>
            <a:t>Planning and carrying out Investigations</a:t>
          </a:r>
          <a:endParaRPr lang="en-US" sz="1800" b="1" dirty="0">
            <a:solidFill>
              <a:schemeClr val="tx1"/>
            </a:solidFill>
          </a:endParaRPr>
        </a:p>
      </dgm:t>
    </dgm:pt>
    <dgm:pt modelId="{CE1925C2-ADE5-CB42-81B1-A8F62215AE5E}" type="parTrans" cxnId="{3702DD47-3C82-244D-9BD3-77A548458344}">
      <dgm:prSet/>
      <dgm:spPr/>
      <dgm:t>
        <a:bodyPr/>
        <a:lstStyle/>
        <a:p>
          <a:endParaRPr lang="en-US"/>
        </a:p>
      </dgm:t>
    </dgm:pt>
    <dgm:pt modelId="{D80E82BC-9E21-6A4F-94C5-C60B13F5FE27}" type="sibTrans" cxnId="{3702DD47-3C82-244D-9BD3-77A548458344}">
      <dgm:prSet/>
      <dgm:spPr/>
      <dgm:t>
        <a:bodyPr/>
        <a:lstStyle/>
        <a:p>
          <a:endParaRPr lang="en-US"/>
        </a:p>
      </dgm:t>
    </dgm:pt>
    <dgm:pt modelId="{979CF101-D21A-5648-8AF6-D1BC58B73EE9}">
      <dgm:prSet phldrT="[Text]" custT="1"/>
      <dgm:spPr/>
      <dgm:t>
        <a:bodyPr/>
        <a:lstStyle/>
        <a:p>
          <a:r>
            <a:rPr lang="en-US" sz="1800" b="1" dirty="0" smtClean="0">
              <a:solidFill>
                <a:schemeClr val="tx1"/>
              </a:solidFill>
            </a:rPr>
            <a:t>Constructing Explanations (in science) &amp;</a:t>
          </a:r>
        </a:p>
        <a:p>
          <a:r>
            <a:rPr lang="en-US" sz="1800" b="1" dirty="0" smtClean="0">
              <a:solidFill>
                <a:schemeClr val="tx1"/>
              </a:solidFill>
            </a:rPr>
            <a:t> Designing Solutions (in engineering)</a:t>
          </a:r>
          <a:endParaRPr lang="en-US" sz="1800" b="1" dirty="0">
            <a:solidFill>
              <a:schemeClr val="tx1"/>
            </a:solidFill>
          </a:endParaRPr>
        </a:p>
      </dgm:t>
    </dgm:pt>
    <dgm:pt modelId="{6D89A3B2-FF62-D948-BE87-BAE60A150AFA}" type="parTrans" cxnId="{78106708-F2F3-564D-9CA1-91F692ACEE13}">
      <dgm:prSet/>
      <dgm:spPr/>
      <dgm:t>
        <a:bodyPr/>
        <a:lstStyle/>
        <a:p>
          <a:endParaRPr lang="en-US"/>
        </a:p>
      </dgm:t>
    </dgm:pt>
    <dgm:pt modelId="{66450B8E-13CC-8C48-8FE1-1B99487E11A3}" type="sibTrans" cxnId="{78106708-F2F3-564D-9CA1-91F692ACEE13}">
      <dgm:prSet/>
      <dgm:spPr/>
      <dgm:t>
        <a:bodyPr/>
        <a:lstStyle/>
        <a:p>
          <a:endParaRPr lang="en-US"/>
        </a:p>
      </dgm:t>
    </dgm:pt>
    <dgm:pt modelId="{3273F61D-8D51-9D4B-BAC8-1617E8E431E4}">
      <dgm:prSet phldrT="[Text]" custT="1"/>
      <dgm:spPr/>
      <dgm:t>
        <a:bodyPr/>
        <a:lstStyle/>
        <a:p>
          <a:r>
            <a:rPr lang="en-US" sz="1800" b="1" dirty="0" smtClean="0">
              <a:solidFill>
                <a:schemeClr val="tx1"/>
              </a:solidFill>
            </a:rPr>
            <a:t>Analyzing and Interpreting Data</a:t>
          </a:r>
          <a:endParaRPr lang="en-US" sz="1800" b="1" dirty="0">
            <a:solidFill>
              <a:schemeClr val="tx1"/>
            </a:solidFill>
          </a:endParaRPr>
        </a:p>
      </dgm:t>
    </dgm:pt>
    <dgm:pt modelId="{9F5D2B04-1FA8-3A43-8B07-9D9700D8556C}" type="parTrans" cxnId="{41D3E68D-72BC-204A-8930-9F8EF4C38C30}">
      <dgm:prSet/>
      <dgm:spPr/>
      <dgm:t>
        <a:bodyPr/>
        <a:lstStyle/>
        <a:p>
          <a:endParaRPr lang="en-US"/>
        </a:p>
      </dgm:t>
    </dgm:pt>
    <dgm:pt modelId="{D40464ED-5802-0F46-99AC-0A7D368B0D65}" type="sibTrans" cxnId="{41D3E68D-72BC-204A-8930-9F8EF4C38C30}">
      <dgm:prSet/>
      <dgm:spPr/>
      <dgm:t>
        <a:bodyPr/>
        <a:lstStyle/>
        <a:p>
          <a:endParaRPr lang="en-US"/>
        </a:p>
      </dgm:t>
    </dgm:pt>
    <dgm:pt modelId="{EDEBD976-CFA2-EE49-96B6-46B435815E31}">
      <dgm:prSet phldrT="[Text]" custT="1"/>
      <dgm:spPr/>
      <dgm:t>
        <a:bodyPr/>
        <a:lstStyle/>
        <a:p>
          <a:r>
            <a:rPr lang="en-US" sz="1800" b="1" dirty="0" smtClean="0">
              <a:solidFill>
                <a:schemeClr val="tx1"/>
              </a:solidFill>
            </a:rPr>
            <a:t>Obtaining, Evaluating &amp; Communicating Information</a:t>
          </a:r>
          <a:endParaRPr lang="en-US" sz="1800" b="1" dirty="0">
            <a:solidFill>
              <a:schemeClr val="tx1"/>
            </a:solidFill>
          </a:endParaRPr>
        </a:p>
      </dgm:t>
    </dgm:pt>
    <dgm:pt modelId="{DE445EEB-036A-9842-9BB8-841EFDD6668B}" type="parTrans" cxnId="{C729B27C-D601-944C-90DE-273BB35CBC7A}">
      <dgm:prSet/>
      <dgm:spPr/>
      <dgm:t>
        <a:bodyPr/>
        <a:lstStyle/>
        <a:p>
          <a:endParaRPr lang="en-US"/>
        </a:p>
      </dgm:t>
    </dgm:pt>
    <dgm:pt modelId="{4840BBBF-6E6B-D146-9F43-279DC908FA92}" type="sibTrans" cxnId="{C729B27C-D601-944C-90DE-273BB35CBC7A}">
      <dgm:prSet/>
      <dgm:spPr/>
      <dgm:t>
        <a:bodyPr/>
        <a:lstStyle/>
        <a:p>
          <a:endParaRPr lang="en-US"/>
        </a:p>
      </dgm:t>
    </dgm:pt>
    <dgm:pt modelId="{AF291351-9698-DC4F-9A0B-E65A08D0F794}">
      <dgm:prSet custT="1"/>
      <dgm:spPr/>
      <dgm:t>
        <a:bodyPr/>
        <a:lstStyle/>
        <a:p>
          <a:r>
            <a:rPr lang="en-US" sz="1800" b="1" dirty="0" smtClean="0">
              <a:solidFill>
                <a:schemeClr val="tx1"/>
              </a:solidFill>
            </a:rPr>
            <a:t>Using Mathematics and Computational Reasoning</a:t>
          </a:r>
          <a:endParaRPr lang="en-US" sz="1800" b="1" dirty="0">
            <a:solidFill>
              <a:schemeClr val="tx1"/>
            </a:solidFill>
          </a:endParaRPr>
        </a:p>
      </dgm:t>
    </dgm:pt>
    <dgm:pt modelId="{3A25BA5A-4F33-EB43-8ABB-C5880579387F}" type="parTrans" cxnId="{5EF6C4D0-F27B-714C-AA21-BF7915AACC9E}">
      <dgm:prSet/>
      <dgm:spPr/>
      <dgm:t>
        <a:bodyPr/>
        <a:lstStyle/>
        <a:p>
          <a:endParaRPr lang="en-US"/>
        </a:p>
      </dgm:t>
    </dgm:pt>
    <dgm:pt modelId="{09C1C938-CC22-C54B-AABE-12DA0C217E7F}" type="sibTrans" cxnId="{5EF6C4D0-F27B-714C-AA21-BF7915AACC9E}">
      <dgm:prSet/>
      <dgm:spPr/>
      <dgm:t>
        <a:bodyPr/>
        <a:lstStyle/>
        <a:p>
          <a:endParaRPr lang="en-US"/>
        </a:p>
      </dgm:t>
    </dgm:pt>
    <dgm:pt modelId="{2C3DD5CB-E7D3-8342-AA8C-C98C44671DF7}">
      <dgm:prSet custT="1"/>
      <dgm:spPr/>
      <dgm:t>
        <a:bodyPr/>
        <a:lstStyle/>
        <a:p>
          <a:r>
            <a:rPr lang="en-US" sz="1800" b="1" dirty="0" smtClean="0">
              <a:solidFill>
                <a:schemeClr val="tx1"/>
              </a:solidFill>
            </a:rPr>
            <a:t>Developing and using models</a:t>
          </a:r>
          <a:endParaRPr lang="en-US" sz="1800" b="1" dirty="0">
            <a:solidFill>
              <a:schemeClr val="tx1"/>
            </a:solidFill>
          </a:endParaRPr>
        </a:p>
      </dgm:t>
    </dgm:pt>
    <dgm:pt modelId="{BF3DB9D8-F103-2C43-B420-9BAC7B07E862}" type="parTrans" cxnId="{130E7DA4-4913-D54A-910D-1E14703CC360}">
      <dgm:prSet/>
      <dgm:spPr/>
      <dgm:t>
        <a:bodyPr/>
        <a:lstStyle/>
        <a:p>
          <a:endParaRPr lang="en-US"/>
        </a:p>
      </dgm:t>
    </dgm:pt>
    <dgm:pt modelId="{AD04C407-22B7-9A4B-A7BE-23DCEA76B577}" type="sibTrans" cxnId="{130E7DA4-4913-D54A-910D-1E14703CC360}">
      <dgm:prSet/>
      <dgm:spPr/>
      <dgm:t>
        <a:bodyPr/>
        <a:lstStyle/>
        <a:p>
          <a:endParaRPr lang="en-US"/>
        </a:p>
      </dgm:t>
    </dgm:pt>
    <dgm:pt modelId="{E74F791C-7FC7-BA49-9EF0-9E8A8C6CA18A}">
      <dgm:prSet custT="1"/>
      <dgm:spPr/>
      <dgm:t>
        <a:bodyPr/>
        <a:lstStyle/>
        <a:p>
          <a:r>
            <a:rPr lang="en-US" sz="1800" b="1" dirty="0" smtClean="0">
              <a:solidFill>
                <a:schemeClr val="tx1"/>
              </a:solidFill>
            </a:rPr>
            <a:t>Engaging in Argument from Evidence</a:t>
          </a:r>
          <a:endParaRPr lang="en-US" sz="1800" b="1" dirty="0">
            <a:solidFill>
              <a:schemeClr val="tx1"/>
            </a:solidFill>
          </a:endParaRPr>
        </a:p>
      </dgm:t>
    </dgm:pt>
    <dgm:pt modelId="{AE2E3B78-1315-8442-A2C0-B96F8142AB6A}" type="parTrans" cxnId="{5DC12B09-B117-1744-A1D6-5C6DDBC45A79}">
      <dgm:prSet/>
      <dgm:spPr/>
      <dgm:t>
        <a:bodyPr/>
        <a:lstStyle/>
        <a:p>
          <a:endParaRPr lang="en-US"/>
        </a:p>
      </dgm:t>
    </dgm:pt>
    <dgm:pt modelId="{27C1DF16-F971-C544-AFD8-0BC4247ACD96}" type="sibTrans" cxnId="{5DC12B09-B117-1744-A1D6-5C6DDBC45A79}">
      <dgm:prSet/>
      <dgm:spPr/>
      <dgm:t>
        <a:bodyPr/>
        <a:lstStyle/>
        <a:p>
          <a:endParaRPr lang="en-US"/>
        </a:p>
      </dgm:t>
    </dgm:pt>
    <dgm:pt modelId="{29615364-3272-364F-AD67-E27412154B40}" type="pres">
      <dgm:prSet presAssocID="{78B640BB-2389-6649-A998-FEEB9181683C}" presName="diagram" presStyleCnt="0">
        <dgm:presLayoutVars>
          <dgm:dir/>
          <dgm:resizeHandles val="exact"/>
        </dgm:presLayoutVars>
      </dgm:prSet>
      <dgm:spPr/>
      <dgm:t>
        <a:bodyPr/>
        <a:lstStyle/>
        <a:p>
          <a:endParaRPr lang="en-US"/>
        </a:p>
      </dgm:t>
    </dgm:pt>
    <dgm:pt modelId="{8751C404-6602-484E-904A-CA2AD0AB6B36}" type="pres">
      <dgm:prSet presAssocID="{E1D9E32D-42E0-CE44-AF42-1282FA077078}" presName="node" presStyleLbl="node1" presStyleIdx="0" presStyleCnt="8" custLinFactNeighborX="-788" custLinFactNeighborY="-219">
        <dgm:presLayoutVars>
          <dgm:bulletEnabled val="1"/>
        </dgm:presLayoutVars>
      </dgm:prSet>
      <dgm:spPr/>
      <dgm:t>
        <a:bodyPr/>
        <a:lstStyle/>
        <a:p>
          <a:endParaRPr lang="en-US"/>
        </a:p>
      </dgm:t>
    </dgm:pt>
    <dgm:pt modelId="{32FD0106-2DAC-2F49-8029-8C4574C86FD0}" type="pres">
      <dgm:prSet presAssocID="{B6F08491-BAB3-FF45-ABFF-609C353D0125}" presName="sibTrans" presStyleCnt="0"/>
      <dgm:spPr/>
    </dgm:pt>
    <dgm:pt modelId="{37610563-2E6A-5343-B12C-A7A01176621E}" type="pres">
      <dgm:prSet presAssocID="{AF291351-9698-DC4F-9A0B-E65A08D0F794}" presName="node" presStyleLbl="node1" presStyleIdx="1" presStyleCnt="8" custScaleX="103153" custLinFactNeighborX="2206" custLinFactNeighborY="-219">
        <dgm:presLayoutVars>
          <dgm:bulletEnabled val="1"/>
        </dgm:presLayoutVars>
      </dgm:prSet>
      <dgm:spPr/>
      <dgm:t>
        <a:bodyPr/>
        <a:lstStyle/>
        <a:p>
          <a:endParaRPr lang="en-US"/>
        </a:p>
      </dgm:t>
    </dgm:pt>
    <dgm:pt modelId="{078D91C3-02D0-DF46-B904-2A87C436DA41}" type="pres">
      <dgm:prSet presAssocID="{09C1C938-CC22-C54B-AABE-12DA0C217E7F}" presName="sibTrans" presStyleCnt="0"/>
      <dgm:spPr/>
    </dgm:pt>
    <dgm:pt modelId="{D94B57C3-637B-7B41-8030-86F57BD5667B}" type="pres">
      <dgm:prSet presAssocID="{2C3DD5CB-E7D3-8342-AA8C-C98C44671DF7}" presName="node" presStyleLbl="node1" presStyleIdx="2" presStyleCnt="8" custLinFactNeighborX="-843" custLinFactNeighborY="-4493">
        <dgm:presLayoutVars>
          <dgm:bulletEnabled val="1"/>
        </dgm:presLayoutVars>
      </dgm:prSet>
      <dgm:spPr/>
      <dgm:t>
        <a:bodyPr/>
        <a:lstStyle/>
        <a:p>
          <a:endParaRPr lang="en-US"/>
        </a:p>
      </dgm:t>
    </dgm:pt>
    <dgm:pt modelId="{A3BF11DD-D814-7D4A-BD56-240F3CC1ECBB}" type="pres">
      <dgm:prSet presAssocID="{AD04C407-22B7-9A4B-A7BE-23DCEA76B577}" presName="sibTrans" presStyleCnt="0"/>
      <dgm:spPr/>
    </dgm:pt>
    <dgm:pt modelId="{BE7E616C-A9FD-DE4B-A428-15FEF06E03FC}" type="pres">
      <dgm:prSet presAssocID="{E74F791C-7FC7-BA49-9EF0-9E8A8C6CA18A}" presName="node" presStyleLbl="node1" presStyleIdx="3" presStyleCnt="8">
        <dgm:presLayoutVars>
          <dgm:bulletEnabled val="1"/>
        </dgm:presLayoutVars>
      </dgm:prSet>
      <dgm:spPr/>
      <dgm:t>
        <a:bodyPr/>
        <a:lstStyle/>
        <a:p>
          <a:endParaRPr lang="en-US"/>
        </a:p>
      </dgm:t>
    </dgm:pt>
    <dgm:pt modelId="{91BCA0FC-174A-9C40-A174-189EC8B86ED2}" type="pres">
      <dgm:prSet presAssocID="{27C1DF16-F971-C544-AFD8-0BC4247ACD96}" presName="sibTrans" presStyleCnt="0"/>
      <dgm:spPr/>
    </dgm:pt>
    <dgm:pt modelId="{C06DF062-13A0-154F-A9F6-A04CE3B9C18B}" type="pres">
      <dgm:prSet presAssocID="{3587A1DC-111B-784C-A8CE-A0F893E94EE2}" presName="node" presStyleLbl="node1" presStyleIdx="4" presStyleCnt="8">
        <dgm:presLayoutVars>
          <dgm:bulletEnabled val="1"/>
        </dgm:presLayoutVars>
      </dgm:prSet>
      <dgm:spPr/>
      <dgm:t>
        <a:bodyPr/>
        <a:lstStyle/>
        <a:p>
          <a:endParaRPr lang="en-US"/>
        </a:p>
      </dgm:t>
    </dgm:pt>
    <dgm:pt modelId="{B452D4CC-503F-C644-9395-361F7CE436F7}" type="pres">
      <dgm:prSet presAssocID="{D80E82BC-9E21-6A4F-94C5-C60B13F5FE27}" presName="sibTrans" presStyleCnt="0"/>
      <dgm:spPr/>
    </dgm:pt>
    <dgm:pt modelId="{41DBDB7E-E46E-7A4F-8BC9-1A9A827F086D}" type="pres">
      <dgm:prSet presAssocID="{979CF101-D21A-5648-8AF6-D1BC58B73EE9}" presName="node" presStyleLbl="node1" presStyleIdx="5" presStyleCnt="8">
        <dgm:presLayoutVars>
          <dgm:bulletEnabled val="1"/>
        </dgm:presLayoutVars>
      </dgm:prSet>
      <dgm:spPr/>
      <dgm:t>
        <a:bodyPr/>
        <a:lstStyle/>
        <a:p>
          <a:endParaRPr lang="en-US"/>
        </a:p>
      </dgm:t>
    </dgm:pt>
    <dgm:pt modelId="{64F7AABB-C413-6E42-9143-1EACF6C87EAF}" type="pres">
      <dgm:prSet presAssocID="{66450B8E-13CC-8C48-8FE1-1B99487E11A3}" presName="sibTrans" presStyleCnt="0"/>
      <dgm:spPr/>
    </dgm:pt>
    <dgm:pt modelId="{50B0B847-E2D8-F548-A58A-E286230B70E2}" type="pres">
      <dgm:prSet presAssocID="{3273F61D-8D51-9D4B-BAC8-1617E8E431E4}" presName="node" presStyleLbl="node1" presStyleIdx="6" presStyleCnt="8">
        <dgm:presLayoutVars>
          <dgm:bulletEnabled val="1"/>
        </dgm:presLayoutVars>
      </dgm:prSet>
      <dgm:spPr/>
      <dgm:t>
        <a:bodyPr/>
        <a:lstStyle/>
        <a:p>
          <a:endParaRPr lang="en-US"/>
        </a:p>
      </dgm:t>
    </dgm:pt>
    <dgm:pt modelId="{5D408CFA-7311-E042-972D-555021CBEF5B}" type="pres">
      <dgm:prSet presAssocID="{D40464ED-5802-0F46-99AC-0A7D368B0D65}" presName="sibTrans" presStyleCnt="0"/>
      <dgm:spPr/>
    </dgm:pt>
    <dgm:pt modelId="{FE604D2E-52D7-6443-8B77-51EE78506F37}" type="pres">
      <dgm:prSet presAssocID="{EDEBD976-CFA2-EE49-96B6-46B435815E31}" presName="node" presStyleLbl="node1" presStyleIdx="7" presStyleCnt="8" custLinFactNeighborX="959" custLinFactNeighborY="14">
        <dgm:presLayoutVars>
          <dgm:bulletEnabled val="1"/>
        </dgm:presLayoutVars>
      </dgm:prSet>
      <dgm:spPr/>
      <dgm:t>
        <a:bodyPr/>
        <a:lstStyle/>
        <a:p>
          <a:endParaRPr lang="en-US"/>
        </a:p>
      </dgm:t>
    </dgm:pt>
  </dgm:ptLst>
  <dgm:cxnLst>
    <dgm:cxn modelId="{4281C4ED-3801-D641-81EB-3B3C8B252607}" type="presOf" srcId="{E1D9E32D-42E0-CE44-AF42-1282FA077078}" destId="{8751C404-6602-484E-904A-CA2AD0AB6B36}" srcOrd="0" destOrd="0" presId="urn:microsoft.com/office/officeart/2005/8/layout/default"/>
    <dgm:cxn modelId="{41D3E68D-72BC-204A-8930-9F8EF4C38C30}" srcId="{78B640BB-2389-6649-A998-FEEB9181683C}" destId="{3273F61D-8D51-9D4B-BAC8-1617E8E431E4}" srcOrd="6" destOrd="0" parTransId="{9F5D2B04-1FA8-3A43-8B07-9D9700D8556C}" sibTransId="{D40464ED-5802-0F46-99AC-0A7D368B0D65}"/>
    <dgm:cxn modelId="{2E868919-D1B5-5943-9C87-8432A902C05B}" type="presOf" srcId="{78B640BB-2389-6649-A998-FEEB9181683C}" destId="{29615364-3272-364F-AD67-E27412154B40}" srcOrd="0" destOrd="0" presId="urn:microsoft.com/office/officeart/2005/8/layout/default"/>
    <dgm:cxn modelId="{5EF6C4D0-F27B-714C-AA21-BF7915AACC9E}" srcId="{78B640BB-2389-6649-A998-FEEB9181683C}" destId="{AF291351-9698-DC4F-9A0B-E65A08D0F794}" srcOrd="1" destOrd="0" parTransId="{3A25BA5A-4F33-EB43-8ABB-C5880579387F}" sibTransId="{09C1C938-CC22-C54B-AABE-12DA0C217E7F}"/>
    <dgm:cxn modelId="{72EC9D1F-F2A5-9C49-B126-35E4D9918784}" type="presOf" srcId="{3273F61D-8D51-9D4B-BAC8-1617E8E431E4}" destId="{50B0B847-E2D8-F548-A58A-E286230B70E2}" srcOrd="0" destOrd="0" presId="urn:microsoft.com/office/officeart/2005/8/layout/default"/>
    <dgm:cxn modelId="{EB47D6E2-6C39-964C-A826-18B6255B352A}" type="presOf" srcId="{979CF101-D21A-5648-8AF6-D1BC58B73EE9}" destId="{41DBDB7E-E46E-7A4F-8BC9-1A9A827F086D}" srcOrd="0" destOrd="0" presId="urn:microsoft.com/office/officeart/2005/8/layout/default"/>
    <dgm:cxn modelId="{7158B79A-9F96-3D4F-A6C6-E2A8F2FBD0D8}" type="presOf" srcId="{3587A1DC-111B-784C-A8CE-A0F893E94EE2}" destId="{C06DF062-13A0-154F-A9F6-A04CE3B9C18B}" srcOrd="0" destOrd="0" presId="urn:microsoft.com/office/officeart/2005/8/layout/default"/>
    <dgm:cxn modelId="{3702DD47-3C82-244D-9BD3-77A548458344}" srcId="{78B640BB-2389-6649-A998-FEEB9181683C}" destId="{3587A1DC-111B-784C-A8CE-A0F893E94EE2}" srcOrd="4" destOrd="0" parTransId="{CE1925C2-ADE5-CB42-81B1-A8F62215AE5E}" sibTransId="{D80E82BC-9E21-6A4F-94C5-C60B13F5FE27}"/>
    <dgm:cxn modelId="{D826FB9E-09D8-F542-9E35-56E3D12AA8F9}" type="presOf" srcId="{EDEBD976-CFA2-EE49-96B6-46B435815E31}" destId="{FE604D2E-52D7-6443-8B77-51EE78506F37}" srcOrd="0" destOrd="0" presId="urn:microsoft.com/office/officeart/2005/8/layout/default"/>
    <dgm:cxn modelId="{DE76857C-F266-464E-AA5C-029F4A599101}" srcId="{78B640BB-2389-6649-A998-FEEB9181683C}" destId="{E1D9E32D-42E0-CE44-AF42-1282FA077078}" srcOrd="0" destOrd="0" parTransId="{35798087-52EC-6243-B214-FEC87689382A}" sibTransId="{B6F08491-BAB3-FF45-ABFF-609C353D0125}"/>
    <dgm:cxn modelId="{C729B27C-D601-944C-90DE-273BB35CBC7A}" srcId="{78B640BB-2389-6649-A998-FEEB9181683C}" destId="{EDEBD976-CFA2-EE49-96B6-46B435815E31}" srcOrd="7" destOrd="0" parTransId="{DE445EEB-036A-9842-9BB8-841EFDD6668B}" sibTransId="{4840BBBF-6E6B-D146-9F43-279DC908FA92}"/>
    <dgm:cxn modelId="{78106708-F2F3-564D-9CA1-91F692ACEE13}" srcId="{78B640BB-2389-6649-A998-FEEB9181683C}" destId="{979CF101-D21A-5648-8AF6-D1BC58B73EE9}" srcOrd="5" destOrd="0" parTransId="{6D89A3B2-FF62-D948-BE87-BAE60A150AFA}" sibTransId="{66450B8E-13CC-8C48-8FE1-1B99487E11A3}"/>
    <dgm:cxn modelId="{FECF9D28-C96F-6643-8AF3-B0CF2A4A1F9A}" type="presOf" srcId="{AF291351-9698-DC4F-9A0B-E65A08D0F794}" destId="{37610563-2E6A-5343-B12C-A7A01176621E}" srcOrd="0" destOrd="0" presId="urn:microsoft.com/office/officeart/2005/8/layout/default"/>
    <dgm:cxn modelId="{954B6404-5C1A-1249-9F2B-5CB72ADE8187}" type="presOf" srcId="{E74F791C-7FC7-BA49-9EF0-9E8A8C6CA18A}" destId="{BE7E616C-A9FD-DE4B-A428-15FEF06E03FC}" srcOrd="0" destOrd="0" presId="urn:microsoft.com/office/officeart/2005/8/layout/default"/>
    <dgm:cxn modelId="{130E7DA4-4913-D54A-910D-1E14703CC360}" srcId="{78B640BB-2389-6649-A998-FEEB9181683C}" destId="{2C3DD5CB-E7D3-8342-AA8C-C98C44671DF7}" srcOrd="2" destOrd="0" parTransId="{BF3DB9D8-F103-2C43-B420-9BAC7B07E862}" sibTransId="{AD04C407-22B7-9A4B-A7BE-23DCEA76B577}"/>
    <dgm:cxn modelId="{68B8FBA0-4B2C-844E-B302-588925EC08DE}" type="presOf" srcId="{2C3DD5CB-E7D3-8342-AA8C-C98C44671DF7}" destId="{D94B57C3-637B-7B41-8030-86F57BD5667B}" srcOrd="0" destOrd="0" presId="urn:microsoft.com/office/officeart/2005/8/layout/default"/>
    <dgm:cxn modelId="{5DC12B09-B117-1744-A1D6-5C6DDBC45A79}" srcId="{78B640BB-2389-6649-A998-FEEB9181683C}" destId="{E74F791C-7FC7-BA49-9EF0-9E8A8C6CA18A}" srcOrd="3" destOrd="0" parTransId="{AE2E3B78-1315-8442-A2C0-B96F8142AB6A}" sibTransId="{27C1DF16-F971-C544-AFD8-0BC4247ACD96}"/>
    <dgm:cxn modelId="{87EAA578-7DEC-B04C-8542-F3A774B33900}" type="presParOf" srcId="{29615364-3272-364F-AD67-E27412154B40}" destId="{8751C404-6602-484E-904A-CA2AD0AB6B36}" srcOrd="0" destOrd="0" presId="urn:microsoft.com/office/officeart/2005/8/layout/default"/>
    <dgm:cxn modelId="{F0E21A27-E48E-B148-8FA0-8EAD68599AF3}" type="presParOf" srcId="{29615364-3272-364F-AD67-E27412154B40}" destId="{32FD0106-2DAC-2F49-8029-8C4574C86FD0}" srcOrd="1" destOrd="0" presId="urn:microsoft.com/office/officeart/2005/8/layout/default"/>
    <dgm:cxn modelId="{5C27ECB5-9041-2F4B-8263-1FA310F5FB1F}" type="presParOf" srcId="{29615364-3272-364F-AD67-E27412154B40}" destId="{37610563-2E6A-5343-B12C-A7A01176621E}" srcOrd="2" destOrd="0" presId="urn:microsoft.com/office/officeart/2005/8/layout/default"/>
    <dgm:cxn modelId="{FEB4792C-0811-0E4E-BD3C-A040BAD406FF}" type="presParOf" srcId="{29615364-3272-364F-AD67-E27412154B40}" destId="{078D91C3-02D0-DF46-B904-2A87C436DA41}" srcOrd="3" destOrd="0" presId="urn:microsoft.com/office/officeart/2005/8/layout/default"/>
    <dgm:cxn modelId="{84C476D2-8722-7042-B20C-98FC1CA94148}" type="presParOf" srcId="{29615364-3272-364F-AD67-E27412154B40}" destId="{D94B57C3-637B-7B41-8030-86F57BD5667B}" srcOrd="4" destOrd="0" presId="urn:microsoft.com/office/officeart/2005/8/layout/default"/>
    <dgm:cxn modelId="{86234FB3-507A-CF40-94DB-39B24255CA42}" type="presParOf" srcId="{29615364-3272-364F-AD67-E27412154B40}" destId="{A3BF11DD-D814-7D4A-BD56-240F3CC1ECBB}" srcOrd="5" destOrd="0" presId="urn:microsoft.com/office/officeart/2005/8/layout/default"/>
    <dgm:cxn modelId="{631FDE98-B797-8B48-A0AB-7E3A93D02129}" type="presParOf" srcId="{29615364-3272-364F-AD67-E27412154B40}" destId="{BE7E616C-A9FD-DE4B-A428-15FEF06E03FC}" srcOrd="6" destOrd="0" presId="urn:microsoft.com/office/officeart/2005/8/layout/default"/>
    <dgm:cxn modelId="{8687940F-AF0B-F740-9339-5415503D860D}" type="presParOf" srcId="{29615364-3272-364F-AD67-E27412154B40}" destId="{91BCA0FC-174A-9C40-A174-189EC8B86ED2}" srcOrd="7" destOrd="0" presId="urn:microsoft.com/office/officeart/2005/8/layout/default"/>
    <dgm:cxn modelId="{239E20C4-001C-BB41-9F46-CDAA1FCD7B7D}" type="presParOf" srcId="{29615364-3272-364F-AD67-E27412154B40}" destId="{C06DF062-13A0-154F-A9F6-A04CE3B9C18B}" srcOrd="8" destOrd="0" presId="urn:microsoft.com/office/officeart/2005/8/layout/default"/>
    <dgm:cxn modelId="{E627A209-21AD-8941-86C1-10DC9C7E4F2F}" type="presParOf" srcId="{29615364-3272-364F-AD67-E27412154B40}" destId="{B452D4CC-503F-C644-9395-361F7CE436F7}" srcOrd="9" destOrd="0" presId="urn:microsoft.com/office/officeart/2005/8/layout/default"/>
    <dgm:cxn modelId="{A2FF1965-755C-DB47-AA92-E4F93C5E49D9}" type="presParOf" srcId="{29615364-3272-364F-AD67-E27412154B40}" destId="{41DBDB7E-E46E-7A4F-8BC9-1A9A827F086D}" srcOrd="10" destOrd="0" presId="urn:microsoft.com/office/officeart/2005/8/layout/default"/>
    <dgm:cxn modelId="{E957EF85-A07F-E24E-8E37-B3DBAE9A8AFF}" type="presParOf" srcId="{29615364-3272-364F-AD67-E27412154B40}" destId="{64F7AABB-C413-6E42-9143-1EACF6C87EAF}" srcOrd="11" destOrd="0" presId="urn:microsoft.com/office/officeart/2005/8/layout/default"/>
    <dgm:cxn modelId="{C6A98126-51AD-3D43-9116-272C140D9187}" type="presParOf" srcId="{29615364-3272-364F-AD67-E27412154B40}" destId="{50B0B847-E2D8-F548-A58A-E286230B70E2}" srcOrd="12" destOrd="0" presId="urn:microsoft.com/office/officeart/2005/8/layout/default"/>
    <dgm:cxn modelId="{39E53DEB-47DC-714F-AF48-A0DC3F529A9C}" type="presParOf" srcId="{29615364-3272-364F-AD67-E27412154B40}" destId="{5D408CFA-7311-E042-972D-555021CBEF5B}" srcOrd="13" destOrd="0" presId="urn:microsoft.com/office/officeart/2005/8/layout/default"/>
    <dgm:cxn modelId="{7783452E-F12F-E244-A2CA-2BE046260CA0}" type="presParOf" srcId="{29615364-3272-364F-AD67-E27412154B40}" destId="{FE604D2E-52D7-6443-8B77-51EE78506F37}"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B640BB-2389-6649-A998-FEEB9181683C}" type="doc">
      <dgm:prSet loTypeId="urn:microsoft.com/office/officeart/2005/8/layout/default" loCatId="" qsTypeId="urn:microsoft.com/office/officeart/2005/8/quickstyle/simple4" qsCatId="simple" csTypeId="urn:microsoft.com/office/officeart/2005/8/colors/colorful1" csCatId="colorful" phldr="1"/>
      <dgm:spPr/>
      <dgm:t>
        <a:bodyPr/>
        <a:lstStyle/>
        <a:p>
          <a:endParaRPr lang="en-US"/>
        </a:p>
      </dgm:t>
    </dgm:pt>
    <dgm:pt modelId="{E1D9E32D-42E0-CE44-AF42-1282FA077078}">
      <dgm:prSet phldrT="[Text]" custT="1"/>
      <dgm:spPr/>
      <dgm:t>
        <a:bodyPr/>
        <a:lstStyle/>
        <a:p>
          <a:r>
            <a:rPr lang="en-US" sz="2000" b="1" dirty="0" smtClean="0">
              <a:solidFill>
                <a:schemeClr val="tx1"/>
              </a:solidFill>
            </a:rPr>
            <a:t>Asking Questions            (in science)/                Defining problems (in engineering)</a:t>
          </a:r>
          <a:endParaRPr lang="en-US" sz="2000" b="1" dirty="0">
            <a:solidFill>
              <a:schemeClr val="tx1"/>
            </a:solidFill>
          </a:endParaRPr>
        </a:p>
      </dgm:t>
    </dgm:pt>
    <dgm:pt modelId="{35798087-52EC-6243-B214-FEC87689382A}" type="parTrans" cxnId="{DE76857C-F266-464E-AA5C-029F4A599101}">
      <dgm:prSet/>
      <dgm:spPr/>
      <dgm:t>
        <a:bodyPr/>
        <a:lstStyle/>
        <a:p>
          <a:endParaRPr lang="en-US"/>
        </a:p>
      </dgm:t>
    </dgm:pt>
    <dgm:pt modelId="{B6F08491-BAB3-FF45-ABFF-609C353D0125}" type="sibTrans" cxnId="{DE76857C-F266-464E-AA5C-029F4A599101}">
      <dgm:prSet/>
      <dgm:spPr/>
      <dgm:t>
        <a:bodyPr/>
        <a:lstStyle/>
        <a:p>
          <a:endParaRPr lang="en-US"/>
        </a:p>
      </dgm:t>
    </dgm:pt>
    <dgm:pt modelId="{3587A1DC-111B-784C-A8CE-A0F893E94EE2}">
      <dgm:prSet phldrT="[Text]" custT="1"/>
      <dgm:spPr/>
      <dgm:t>
        <a:bodyPr/>
        <a:lstStyle/>
        <a:p>
          <a:r>
            <a:rPr lang="en-US" sz="2000" b="1" dirty="0" smtClean="0">
              <a:solidFill>
                <a:schemeClr val="tx1"/>
              </a:solidFill>
            </a:rPr>
            <a:t>Planning and carrying Out Investigations</a:t>
          </a:r>
          <a:endParaRPr lang="en-US" sz="2000" b="1" dirty="0">
            <a:solidFill>
              <a:schemeClr val="tx1"/>
            </a:solidFill>
          </a:endParaRPr>
        </a:p>
      </dgm:t>
    </dgm:pt>
    <dgm:pt modelId="{CE1925C2-ADE5-CB42-81B1-A8F62215AE5E}" type="parTrans" cxnId="{3702DD47-3C82-244D-9BD3-77A548458344}">
      <dgm:prSet/>
      <dgm:spPr/>
      <dgm:t>
        <a:bodyPr/>
        <a:lstStyle/>
        <a:p>
          <a:endParaRPr lang="en-US"/>
        </a:p>
      </dgm:t>
    </dgm:pt>
    <dgm:pt modelId="{D80E82BC-9E21-6A4F-94C5-C60B13F5FE27}" type="sibTrans" cxnId="{3702DD47-3C82-244D-9BD3-77A548458344}">
      <dgm:prSet/>
      <dgm:spPr/>
      <dgm:t>
        <a:bodyPr/>
        <a:lstStyle/>
        <a:p>
          <a:endParaRPr lang="en-US"/>
        </a:p>
      </dgm:t>
    </dgm:pt>
    <dgm:pt modelId="{979CF101-D21A-5648-8AF6-D1BC58B73EE9}">
      <dgm:prSet phldrT="[Text]" custT="1"/>
      <dgm:spPr/>
      <dgm:t>
        <a:bodyPr/>
        <a:lstStyle/>
        <a:p>
          <a:r>
            <a:rPr lang="en-US" sz="2000" b="1" dirty="0" smtClean="0">
              <a:solidFill>
                <a:schemeClr val="tx1"/>
              </a:solidFill>
            </a:rPr>
            <a:t>Constructing Explanations (in science) &amp; Designing Solutions (in engineering)</a:t>
          </a:r>
          <a:endParaRPr lang="en-US" sz="2000" b="1" dirty="0">
            <a:solidFill>
              <a:schemeClr val="tx1"/>
            </a:solidFill>
          </a:endParaRPr>
        </a:p>
      </dgm:t>
    </dgm:pt>
    <dgm:pt modelId="{6D89A3B2-FF62-D948-BE87-BAE60A150AFA}" type="parTrans" cxnId="{78106708-F2F3-564D-9CA1-91F692ACEE13}">
      <dgm:prSet/>
      <dgm:spPr/>
      <dgm:t>
        <a:bodyPr/>
        <a:lstStyle/>
        <a:p>
          <a:endParaRPr lang="en-US"/>
        </a:p>
      </dgm:t>
    </dgm:pt>
    <dgm:pt modelId="{66450B8E-13CC-8C48-8FE1-1B99487E11A3}" type="sibTrans" cxnId="{78106708-F2F3-564D-9CA1-91F692ACEE13}">
      <dgm:prSet/>
      <dgm:spPr/>
      <dgm:t>
        <a:bodyPr/>
        <a:lstStyle/>
        <a:p>
          <a:endParaRPr lang="en-US"/>
        </a:p>
      </dgm:t>
    </dgm:pt>
    <dgm:pt modelId="{3273F61D-8D51-9D4B-BAC8-1617E8E431E4}">
      <dgm:prSet phldrT="[Text]" custT="1"/>
      <dgm:spPr/>
      <dgm:t>
        <a:bodyPr/>
        <a:lstStyle/>
        <a:p>
          <a:r>
            <a:rPr lang="en-US" sz="2000" b="1" dirty="0" smtClean="0">
              <a:solidFill>
                <a:schemeClr val="tx1"/>
              </a:solidFill>
            </a:rPr>
            <a:t>Analyzing and Interpreting Data</a:t>
          </a:r>
          <a:endParaRPr lang="en-US" sz="2000" b="1" dirty="0">
            <a:solidFill>
              <a:schemeClr val="tx1"/>
            </a:solidFill>
          </a:endParaRPr>
        </a:p>
      </dgm:t>
    </dgm:pt>
    <dgm:pt modelId="{9F5D2B04-1FA8-3A43-8B07-9D9700D8556C}" type="parTrans" cxnId="{41D3E68D-72BC-204A-8930-9F8EF4C38C30}">
      <dgm:prSet/>
      <dgm:spPr/>
      <dgm:t>
        <a:bodyPr/>
        <a:lstStyle/>
        <a:p>
          <a:endParaRPr lang="en-US"/>
        </a:p>
      </dgm:t>
    </dgm:pt>
    <dgm:pt modelId="{D40464ED-5802-0F46-99AC-0A7D368B0D65}" type="sibTrans" cxnId="{41D3E68D-72BC-204A-8930-9F8EF4C38C30}">
      <dgm:prSet/>
      <dgm:spPr/>
      <dgm:t>
        <a:bodyPr/>
        <a:lstStyle/>
        <a:p>
          <a:endParaRPr lang="en-US"/>
        </a:p>
      </dgm:t>
    </dgm:pt>
    <dgm:pt modelId="{EDEBD976-CFA2-EE49-96B6-46B435815E31}">
      <dgm:prSet phldrT="[Text]" custT="1"/>
      <dgm:spPr/>
      <dgm:t>
        <a:bodyPr/>
        <a:lstStyle/>
        <a:p>
          <a:r>
            <a:rPr lang="en-US" sz="2000" b="1" dirty="0" smtClean="0">
              <a:solidFill>
                <a:schemeClr val="tx1"/>
              </a:solidFill>
            </a:rPr>
            <a:t>Obtaining, Evaluating &amp; Communicating Information</a:t>
          </a:r>
          <a:endParaRPr lang="en-US" sz="2000" b="1" dirty="0">
            <a:solidFill>
              <a:schemeClr val="tx1"/>
            </a:solidFill>
          </a:endParaRPr>
        </a:p>
      </dgm:t>
    </dgm:pt>
    <dgm:pt modelId="{DE445EEB-036A-9842-9BB8-841EFDD6668B}" type="parTrans" cxnId="{C729B27C-D601-944C-90DE-273BB35CBC7A}">
      <dgm:prSet/>
      <dgm:spPr/>
      <dgm:t>
        <a:bodyPr/>
        <a:lstStyle/>
        <a:p>
          <a:endParaRPr lang="en-US"/>
        </a:p>
      </dgm:t>
    </dgm:pt>
    <dgm:pt modelId="{4840BBBF-6E6B-D146-9F43-279DC908FA92}" type="sibTrans" cxnId="{C729B27C-D601-944C-90DE-273BB35CBC7A}">
      <dgm:prSet/>
      <dgm:spPr/>
      <dgm:t>
        <a:bodyPr/>
        <a:lstStyle/>
        <a:p>
          <a:endParaRPr lang="en-US"/>
        </a:p>
      </dgm:t>
    </dgm:pt>
    <dgm:pt modelId="{AF291351-9698-DC4F-9A0B-E65A08D0F794}">
      <dgm:prSet custT="1"/>
      <dgm:spPr/>
      <dgm:t>
        <a:bodyPr/>
        <a:lstStyle/>
        <a:p>
          <a:r>
            <a:rPr lang="en-US" sz="2000" b="1" dirty="0" smtClean="0">
              <a:solidFill>
                <a:schemeClr val="tx1"/>
              </a:solidFill>
            </a:rPr>
            <a:t>Using Mathematics and Computational Reasoning</a:t>
          </a:r>
          <a:endParaRPr lang="en-US" sz="2000" b="1" dirty="0">
            <a:solidFill>
              <a:schemeClr val="tx1"/>
            </a:solidFill>
          </a:endParaRPr>
        </a:p>
      </dgm:t>
    </dgm:pt>
    <dgm:pt modelId="{3A25BA5A-4F33-EB43-8ABB-C5880579387F}" type="parTrans" cxnId="{5EF6C4D0-F27B-714C-AA21-BF7915AACC9E}">
      <dgm:prSet/>
      <dgm:spPr/>
      <dgm:t>
        <a:bodyPr/>
        <a:lstStyle/>
        <a:p>
          <a:endParaRPr lang="en-US"/>
        </a:p>
      </dgm:t>
    </dgm:pt>
    <dgm:pt modelId="{09C1C938-CC22-C54B-AABE-12DA0C217E7F}" type="sibTrans" cxnId="{5EF6C4D0-F27B-714C-AA21-BF7915AACC9E}">
      <dgm:prSet/>
      <dgm:spPr/>
      <dgm:t>
        <a:bodyPr/>
        <a:lstStyle/>
        <a:p>
          <a:endParaRPr lang="en-US"/>
        </a:p>
      </dgm:t>
    </dgm:pt>
    <dgm:pt modelId="{2C3DD5CB-E7D3-8342-AA8C-C98C44671DF7}">
      <dgm:prSet custT="1"/>
      <dgm:spPr/>
      <dgm:t>
        <a:bodyPr/>
        <a:lstStyle/>
        <a:p>
          <a:r>
            <a:rPr lang="en-US" sz="2000" b="1" u="sng" dirty="0" smtClean="0">
              <a:solidFill>
                <a:schemeClr val="tx1"/>
              </a:solidFill>
            </a:rPr>
            <a:t>Developing and using models</a:t>
          </a:r>
          <a:endParaRPr lang="en-US" sz="2000" b="1" u="sng" dirty="0">
            <a:solidFill>
              <a:schemeClr val="tx1"/>
            </a:solidFill>
          </a:endParaRPr>
        </a:p>
      </dgm:t>
    </dgm:pt>
    <dgm:pt modelId="{BF3DB9D8-F103-2C43-B420-9BAC7B07E862}" type="parTrans" cxnId="{130E7DA4-4913-D54A-910D-1E14703CC360}">
      <dgm:prSet/>
      <dgm:spPr/>
      <dgm:t>
        <a:bodyPr/>
        <a:lstStyle/>
        <a:p>
          <a:endParaRPr lang="en-US"/>
        </a:p>
      </dgm:t>
    </dgm:pt>
    <dgm:pt modelId="{AD04C407-22B7-9A4B-A7BE-23DCEA76B577}" type="sibTrans" cxnId="{130E7DA4-4913-D54A-910D-1E14703CC360}">
      <dgm:prSet/>
      <dgm:spPr/>
      <dgm:t>
        <a:bodyPr/>
        <a:lstStyle/>
        <a:p>
          <a:endParaRPr lang="en-US"/>
        </a:p>
      </dgm:t>
    </dgm:pt>
    <dgm:pt modelId="{E74F791C-7FC7-BA49-9EF0-9E8A8C6CA18A}">
      <dgm:prSet custT="1"/>
      <dgm:spPr/>
      <dgm:t>
        <a:bodyPr/>
        <a:lstStyle/>
        <a:p>
          <a:r>
            <a:rPr lang="en-US" sz="2000" b="1" dirty="0" smtClean="0">
              <a:solidFill>
                <a:schemeClr val="tx1"/>
              </a:solidFill>
            </a:rPr>
            <a:t>Engaging in Argument from Evidence</a:t>
          </a:r>
          <a:endParaRPr lang="en-US" sz="2000" b="1" dirty="0">
            <a:solidFill>
              <a:schemeClr val="tx1"/>
            </a:solidFill>
          </a:endParaRPr>
        </a:p>
      </dgm:t>
    </dgm:pt>
    <dgm:pt modelId="{AE2E3B78-1315-8442-A2C0-B96F8142AB6A}" type="parTrans" cxnId="{5DC12B09-B117-1744-A1D6-5C6DDBC45A79}">
      <dgm:prSet/>
      <dgm:spPr/>
      <dgm:t>
        <a:bodyPr/>
        <a:lstStyle/>
        <a:p>
          <a:endParaRPr lang="en-US"/>
        </a:p>
      </dgm:t>
    </dgm:pt>
    <dgm:pt modelId="{27C1DF16-F971-C544-AFD8-0BC4247ACD96}" type="sibTrans" cxnId="{5DC12B09-B117-1744-A1D6-5C6DDBC45A79}">
      <dgm:prSet/>
      <dgm:spPr/>
      <dgm:t>
        <a:bodyPr/>
        <a:lstStyle/>
        <a:p>
          <a:endParaRPr lang="en-US"/>
        </a:p>
      </dgm:t>
    </dgm:pt>
    <dgm:pt modelId="{29615364-3272-364F-AD67-E27412154B40}" type="pres">
      <dgm:prSet presAssocID="{78B640BB-2389-6649-A998-FEEB9181683C}" presName="diagram" presStyleCnt="0">
        <dgm:presLayoutVars>
          <dgm:dir/>
          <dgm:resizeHandles val="exact"/>
        </dgm:presLayoutVars>
      </dgm:prSet>
      <dgm:spPr/>
      <dgm:t>
        <a:bodyPr/>
        <a:lstStyle/>
        <a:p>
          <a:endParaRPr lang="en-US"/>
        </a:p>
      </dgm:t>
    </dgm:pt>
    <dgm:pt modelId="{8751C404-6602-484E-904A-CA2AD0AB6B36}" type="pres">
      <dgm:prSet presAssocID="{E1D9E32D-42E0-CE44-AF42-1282FA077078}" presName="node" presStyleLbl="node1" presStyleIdx="0" presStyleCnt="8" custLinFactNeighborX="10740" custLinFactNeighborY="-40943">
        <dgm:presLayoutVars>
          <dgm:bulletEnabled val="1"/>
        </dgm:presLayoutVars>
      </dgm:prSet>
      <dgm:spPr/>
      <dgm:t>
        <a:bodyPr/>
        <a:lstStyle/>
        <a:p>
          <a:endParaRPr lang="en-US"/>
        </a:p>
      </dgm:t>
    </dgm:pt>
    <dgm:pt modelId="{32FD0106-2DAC-2F49-8029-8C4574C86FD0}" type="pres">
      <dgm:prSet presAssocID="{B6F08491-BAB3-FF45-ABFF-609C353D0125}" presName="sibTrans" presStyleCnt="0"/>
      <dgm:spPr/>
    </dgm:pt>
    <dgm:pt modelId="{37610563-2E6A-5343-B12C-A7A01176621E}" type="pres">
      <dgm:prSet presAssocID="{AF291351-9698-DC4F-9A0B-E65A08D0F794}" presName="node" presStyleLbl="node1" presStyleIdx="1" presStyleCnt="8" custScaleX="97897" custLinFactNeighborX="95757" custLinFactNeighborY="-42585">
        <dgm:presLayoutVars>
          <dgm:bulletEnabled val="1"/>
        </dgm:presLayoutVars>
      </dgm:prSet>
      <dgm:spPr/>
      <dgm:t>
        <a:bodyPr/>
        <a:lstStyle/>
        <a:p>
          <a:endParaRPr lang="en-US"/>
        </a:p>
      </dgm:t>
    </dgm:pt>
    <dgm:pt modelId="{078D91C3-02D0-DF46-B904-2A87C436DA41}" type="pres">
      <dgm:prSet presAssocID="{09C1C938-CC22-C54B-AABE-12DA0C217E7F}" presName="sibTrans" presStyleCnt="0"/>
      <dgm:spPr/>
    </dgm:pt>
    <dgm:pt modelId="{D94B57C3-637B-7B41-8030-86F57BD5667B}" type="pres">
      <dgm:prSet presAssocID="{2C3DD5CB-E7D3-8342-AA8C-C98C44671DF7}" presName="node" presStyleLbl="node1" presStyleIdx="2" presStyleCnt="8" custLinFactX="-100000" custLinFactNeighborX="-106269" custLinFactNeighborY="59242">
        <dgm:presLayoutVars>
          <dgm:bulletEnabled val="1"/>
        </dgm:presLayoutVars>
      </dgm:prSet>
      <dgm:spPr/>
      <dgm:t>
        <a:bodyPr/>
        <a:lstStyle/>
        <a:p>
          <a:endParaRPr lang="en-US"/>
        </a:p>
      </dgm:t>
    </dgm:pt>
    <dgm:pt modelId="{A3BF11DD-D814-7D4A-BD56-240F3CC1ECBB}" type="pres">
      <dgm:prSet presAssocID="{AD04C407-22B7-9A4B-A7BE-23DCEA76B577}" presName="sibTrans" presStyleCnt="0"/>
      <dgm:spPr/>
    </dgm:pt>
    <dgm:pt modelId="{BE7E616C-A9FD-DE4B-A428-15FEF06E03FC}" type="pres">
      <dgm:prSet presAssocID="{E74F791C-7FC7-BA49-9EF0-9E8A8C6CA18A}" presName="node" presStyleLbl="node1" presStyleIdx="3" presStyleCnt="8" custLinFactX="100000" custLinFactNeighborX="106471" custLinFactNeighborY="-57424">
        <dgm:presLayoutVars>
          <dgm:bulletEnabled val="1"/>
        </dgm:presLayoutVars>
      </dgm:prSet>
      <dgm:spPr/>
      <dgm:t>
        <a:bodyPr/>
        <a:lstStyle/>
        <a:p>
          <a:endParaRPr lang="en-US"/>
        </a:p>
      </dgm:t>
    </dgm:pt>
    <dgm:pt modelId="{91BCA0FC-174A-9C40-A174-189EC8B86ED2}" type="pres">
      <dgm:prSet presAssocID="{27C1DF16-F971-C544-AFD8-0BC4247ACD96}" presName="sibTrans" presStyleCnt="0"/>
      <dgm:spPr/>
    </dgm:pt>
    <dgm:pt modelId="{C06DF062-13A0-154F-A9F6-A04CE3B9C18B}" type="pres">
      <dgm:prSet presAssocID="{3587A1DC-111B-784C-A8CE-A0F893E94EE2}" presName="node" presStyleLbl="node1" presStyleIdx="4" presStyleCnt="8" custLinFactNeighborX="-97320" custLinFactNeighborY="35518">
        <dgm:presLayoutVars>
          <dgm:bulletEnabled val="1"/>
        </dgm:presLayoutVars>
      </dgm:prSet>
      <dgm:spPr/>
      <dgm:t>
        <a:bodyPr/>
        <a:lstStyle/>
        <a:p>
          <a:endParaRPr lang="en-US"/>
        </a:p>
      </dgm:t>
    </dgm:pt>
    <dgm:pt modelId="{B452D4CC-503F-C644-9395-361F7CE436F7}" type="pres">
      <dgm:prSet presAssocID="{D80E82BC-9E21-6A4F-94C5-C60B13F5FE27}" presName="sibTrans" presStyleCnt="0"/>
      <dgm:spPr/>
    </dgm:pt>
    <dgm:pt modelId="{41DBDB7E-E46E-7A4F-8BC9-1A9A827F086D}" type="pres">
      <dgm:prSet presAssocID="{979CF101-D21A-5648-8AF6-D1BC58B73EE9}" presName="node" presStyleLbl="node1" presStyleIdx="5" presStyleCnt="8" custLinFactNeighborX="-13529" custLinFactNeighborY="42576">
        <dgm:presLayoutVars>
          <dgm:bulletEnabled val="1"/>
        </dgm:presLayoutVars>
      </dgm:prSet>
      <dgm:spPr/>
      <dgm:t>
        <a:bodyPr/>
        <a:lstStyle/>
        <a:p>
          <a:endParaRPr lang="en-US"/>
        </a:p>
      </dgm:t>
    </dgm:pt>
    <dgm:pt modelId="{64F7AABB-C413-6E42-9143-1EACF6C87EAF}" type="pres">
      <dgm:prSet presAssocID="{66450B8E-13CC-8C48-8FE1-1B99487E11A3}" presName="sibTrans" presStyleCnt="0"/>
      <dgm:spPr/>
    </dgm:pt>
    <dgm:pt modelId="{50B0B847-E2D8-F548-A58A-E286230B70E2}" type="pres">
      <dgm:prSet presAssocID="{3273F61D-8D51-9D4B-BAC8-1617E8E431E4}" presName="node" presStyleLbl="node1" presStyleIdx="6" presStyleCnt="8" custLinFactNeighborX="-41290" custLinFactNeighborY="13005">
        <dgm:presLayoutVars>
          <dgm:bulletEnabled val="1"/>
        </dgm:presLayoutVars>
      </dgm:prSet>
      <dgm:spPr/>
      <dgm:t>
        <a:bodyPr/>
        <a:lstStyle/>
        <a:p>
          <a:endParaRPr lang="en-US"/>
        </a:p>
      </dgm:t>
    </dgm:pt>
    <dgm:pt modelId="{5D408CFA-7311-E042-972D-555021CBEF5B}" type="pres">
      <dgm:prSet presAssocID="{D40464ED-5802-0F46-99AC-0A7D368B0D65}" presName="sibTrans" presStyleCnt="0"/>
      <dgm:spPr/>
    </dgm:pt>
    <dgm:pt modelId="{FE604D2E-52D7-6443-8B77-51EE78506F37}" type="pres">
      <dgm:prSet presAssocID="{EDEBD976-CFA2-EE49-96B6-46B435815E31}" presName="node" presStyleLbl="node1" presStyleIdx="7" presStyleCnt="8" custLinFactNeighborX="41471" custLinFactNeighborY="26233">
        <dgm:presLayoutVars>
          <dgm:bulletEnabled val="1"/>
        </dgm:presLayoutVars>
      </dgm:prSet>
      <dgm:spPr/>
      <dgm:t>
        <a:bodyPr/>
        <a:lstStyle/>
        <a:p>
          <a:endParaRPr lang="en-US"/>
        </a:p>
      </dgm:t>
    </dgm:pt>
  </dgm:ptLst>
  <dgm:cxnLst>
    <dgm:cxn modelId="{7168F4CC-AA09-6141-ADD3-7381017474D4}" type="presOf" srcId="{E74F791C-7FC7-BA49-9EF0-9E8A8C6CA18A}" destId="{BE7E616C-A9FD-DE4B-A428-15FEF06E03FC}" srcOrd="0" destOrd="0" presId="urn:microsoft.com/office/officeart/2005/8/layout/default"/>
    <dgm:cxn modelId="{5EF6C4D0-F27B-714C-AA21-BF7915AACC9E}" srcId="{78B640BB-2389-6649-A998-FEEB9181683C}" destId="{AF291351-9698-DC4F-9A0B-E65A08D0F794}" srcOrd="1" destOrd="0" parTransId="{3A25BA5A-4F33-EB43-8ABB-C5880579387F}" sibTransId="{09C1C938-CC22-C54B-AABE-12DA0C217E7F}"/>
    <dgm:cxn modelId="{41D3E68D-72BC-204A-8930-9F8EF4C38C30}" srcId="{78B640BB-2389-6649-A998-FEEB9181683C}" destId="{3273F61D-8D51-9D4B-BAC8-1617E8E431E4}" srcOrd="6" destOrd="0" parTransId="{9F5D2B04-1FA8-3A43-8B07-9D9700D8556C}" sibTransId="{D40464ED-5802-0F46-99AC-0A7D368B0D65}"/>
    <dgm:cxn modelId="{11A9AD4C-803E-3A44-8A78-46B99C00AAF8}" type="presOf" srcId="{78B640BB-2389-6649-A998-FEEB9181683C}" destId="{29615364-3272-364F-AD67-E27412154B40}" srcOrd="0" destOrd="0" presId="urn:microsoft.com/office/officeart/2005/8/layout/default"/>
    <dgm:cxn modelId="{669C7F9E-DB5F-1642-A84E-89DFDFB1F56C}" type="presOf" srcId="{979CF101-D21A-5648-8AF6-D1BC58B73EE9}" destId="{41DBDB7E-E46E-7A4F-8BC9-1A9A827F086D}" srcOrd="0" destOrd="0" presId="urn:microsoft.com/office/officeart/2005/8/layout/default"/>
    <dgm:cxn modelId="{3702DD47-3C82-244D-9BD3-77A548458344}" srcId="{78B640BB-2389-6649-A998-FEEB9181683C}" destId="{3587A1DC-111B-784C-A8CE-A0F893E94EE2}" srcOrd="4" destOrd="0" parTransId="{CE1925C2-ADE5-CB42-81B1-A8F62215AE5E}" sibTransId="{D80E82BC-9E21-6A4F-94C5-C60B13F5FE27}"/>
    <dgm:cxn modelId="{33B78F13-3794-004D-94F3-D220FD9716C0}" type="presOf" srcId="{3273F61D-8D51-9D4B-BAC8-1617E8E431E4}" destId="{50B0B847-E2D8-F548-A58A-E286230B70E2}" srcOrd="0" destOrd="0" presId="urn:microsoft.com/office/officeart/2005/8/layout/default"/>
    <dgm:cxn modelId="{DE76857C-F266-464E-AA5C-029F4A599101}" srcId="{78B640BB-2389-6649-A998-FEEB9181683C}" destId="{E1D9E32D-42E0-CE44-AF42-1282FA077078}" srcOrd="0" destOrd="0" parTransId="{35798087-52EC-6243-B214-FEC87689382A}" sibTransId="{B6F08491-BAB3-FF45-ABFF-609C353D0125}"/>
    <dgm:cxn modelId="{3210463E-A2D3-A841-BA3C-F06BC791A158}" type="presOf" srcId="{3587A1DC-111B-784C-A8CE-A0F893E94EE2}" destId="{C06DF062-13A0-154F-A9F6-A04CE3B9C18B}" srcOrd="0" destOrd="0" presId="urn:microsoft.com/office/officeart/2005/8/layout/default"/>
    <dgm:cxn modelId="{C729B27C-D601-944C-90DE-273BB35CBC7A}" srcId="{78B640BB-2389-6649-A998-FEEB9181683C}" destId="{EDEBD976-CFA2-EE49-96B6-46B435815E31}" srcOrd="7" destOrd="0" parTransId="{DE445EEB-036A-9842-9BB8-841EFDD6668B}" sibTransId="{4840BBBF-6E6B-D146-9F43-279DC908FA92}"/>
    <dgm:cxn modelId="{63F15742-592F-1D40-BB14-67F1BF920C74}" type="presOf" srcId="{2C3DD5CB-E7D3-8342-AA8C-C98C44671DF7}" destId="{D94B57C3-637B-7B41-8030-86F57BD5667B}" srcOrd="0" destOrd="0" presId="urn:microsoft.com/office/officeart/2005/8/layout/default"/>
    <dgm:cxn modelId="{78106708-F2F3-564D-9CA1-91F692ACEE13}" srcId="{78B640BB-2389-6649-A998-FEEB9181683C}" destId="{979CF101-D21A-5648-8AF6-D1BC58B73EE9}" srcOrd="5" destOrd="0" parTransId="{6D89A3B2-FF62-D948-BE87-BAE60A150AFA}" sibTransId="{66450B8E-13CC-8C48-8FE1-1B99487E11A3}"/>
    <dgm:cxn modelId="{F1984DD1-F953-1249-825A-FCB66EC9CB13}" type="presOf" srcId="{AF291351-9698-DC4F-9A0B-E65A08D0F794}" destId="{37610563-2E6A-5343-B12C-A7A01176621E}" srcOrd="0" destOrd="0" presId="urn:microsoft.com/office/officeart/2005/8/layout/default"/>
    <dgm:cxn modelId="{130E7DA4-4913-D54A-910D-1E14703CC360}" srcId="{78B640BB-2389-6649-A998-FEEB9181683C}" destId="{2C3DD5CB-E7D3-8342-AA8C-C98C44671DF7}" srcOrd="2" destOrd="0" parTransId="{BF3DB9D8-F103-2C43-B420-9BAC7B07E862}" sibTransId="{AD04C407-22B7-9A4B-A7BE-23DCEA76B577}"/>
    <dgm:cxn modelId="{0AA0BE1A-19A6-A347-98E7-B0691A396ADF}" type="presOf" srcId="{EDEBD976-CFA2-EE49-96B6-46B435815E31}" destId="{FE604D2E-52D7-6443-8B77-51EE78506F37}" srcOrd="0" destOrd="0" presId="urn:microsoft.com/office/officeart/2005/8/layout/default"/>
    <dgm:cxn modelId="{5DC12B09-B117-1744-A1D6-5C6DDBC45A79}" srcId="{78B640BB-2389-6649-A998-FEEB9181683C}" destId="{E74F791C-7FC7-BA49-9EF0-9E8A8C6CA18A}" srcOrd="3" destOrd="0" parTransId="{AE2E3B78-1315-8442-A2C0-B96F8142AB6A}" sibTransId="{27C1DF16-F971-C544-AFD8-0BC4247ACD96}"/>
    <dgm:cxn modelId="{6CB6C764-0149-2B4F-B9D7-91BD9207B71E}" type="presOf" srcId="{E1D9E32D-42E0-CE44-AF42-1282FA077078}" destId="{8751C404-6602-484E-904A-CA2AD0AB6B36}" srcOrd="0" destOrd="0" presId="urn:microsoft.com/office/officeart/2005/8/layout/default"/>
    <dgm:cxn modelId="{4EF3C0A1-0DBF-A64F-9039-FEBD900A5E21}" type="presParOf" srcId="{29615364-3272-364F-AD67-E27412154B40}" destId="{8751C404-6602-484E-904A-CA2AD0AB6B36}" srcOrd="0" destOrd="0" presId="urn:microsoft.com/office/officeart/2005/8/layout/default"/>
    <dgm:cxn modelId="{30BAFEFB-C2B4-EB40-9A52-9CC049848751}" type="presParOf" srcId="{29615364-3272-364F-AD67-E27412154B40}" destId="{32FD0106-2DAC-2F49-8029-8C4574C86FD0}" srcOrd="1" destOrd="0" presId="urn:microsoft.com/office/officeart/2005/8/layout/default"/>
    <dgm:cxn modelId="{6A736C4B-9A11-D24B-AAD5-A691DCA14B0D}" type="presParOf" srcId="{29615364-3272-364F-AD67-E27412154B40}" destId="{37610563-2E6A-5343-B12C-A7A01176621E}" srcOrd="2" destOrd="0" presId="urn:microsoft.com/office/officeart/2005/8/layout/default"/>
    <dgm:cxn modelId="{EE33473B-5F59-AD43-BBFC-3F38D823482E}" type="presParOf" srcId="{29615364-3272-364F-AD67-E27412154B40}" destId="{078D91C3-02D0-DF46-B904-2A87C436DA41}" srcOrd="3" destOrd="0" presId="urn:microsoft.com/office/officeart/2005/8/layout/default"/>
    <dgm:cxn modelId="{9617B704-24F4-4644-92C4-7445B2F7B7DE}" type="presParOf" srcId="{29615364-3272-364F-AD67-E27412154B40}" destId="{D94B57C3-637B-7B41-8030-86F57BD5667B}" srcOrd="4" destOrd="0" presId="urn:microsoft.com/office/officeart/2005/8/layout/default"/>
    <dgm:cxn modelId="{A13C112C-34CE-A144-B6E9-5FFD51EA7F11}" type="presParOf" srcId="{29615364-3272-364F-AD67-E27412154B40}" destId="{A3BF11DD-D814-7D4A-BD56-240F3CC1ECBB}" srcOrd="5" destOrd="0" presId="urn:microsoft.com/office/officeart/2005/8/layout/default"/>
    <dgm:cxn modelId="{FFC37680-7269-DE49-92C6-85743FAC9E00}" type="presParOf" srcId="{29615364-3272-364F-AD67-E27412154B40}" destId="{BE7E616C-A9FD-DE4B-A428-15FEF06E03FC}" srcOrd="6" destOrd="0" presId="urn:microsoft.com/office/officeart/2005/8/layout/default"/>
    <dgm:cxn modelId="{22ED49D6-B11F-874A-96F9-46EC4ECA2EB4}" type="presParOf" srcId="{29615364-3272-364F-AD67-E27412154B40}" destId="{91BCA0FC-174A-9C40-A174-189EC8B86ED2}" srcOrd="7" destOrd="0" presId="urn:microsoft.com/office/officeart/2005/8/layout/default"/>
    <dgm:cxn modelId="{BCD97754-2A9C-0145-909F-25B38E055542}" type="presParOf" srcId="{29615364-3272-364F-AD67-E27412154B40}" destId="{C06DF062-13A0-154F-A9F6-A04CE3B9C18B}" srcOrd="8" destOrd="0" presId="urn:microsoft.com/office/officeart/2005/8/layout/default"/>
    <dgm:cxn modelId="{F880C968-3E86-BB43-993B-D21759FEB6DB}" type="presParOf" srcId="{29615364-3272-364F-AD67-E27412154B40}" destId="{B452D4CC-503F-C644-9395-361F7CE436F7}" srcOrd="9" destOrd="0" presId="urn:microsoft.com/office/officeart/2005/8/layout/default"/>
    <dgm:cxn modelId="{E5487F75-2F02-8B45-9C9B-26C31E0C7618}" type="presParOf" srcId="{29615364-3272-364F-AD67-E27412154B40}" destId="{41DBDB7E-E46E-7A4F-8BC9-1A9A827F086D}" srcOrd="10" destOrd="0" presId="urn:microsoft.com/office/officeart/2005/8/layout/default"/>
    <dgm:cxn modelId="{970236F4-F1FC-BB40-B9B9-5AA25B5A8CA7}" type="presParOf" srcId="{29615364-3272-364F-AD67-E27412154B40}" destId="{64F7AABB-C413-6E42-9143-1EACF6C87EAF}" srcOrd="11" destOrd="0" presId="urn:microsoft.com/office/officeart/2005/8/layout/default"/>
    <dgm:cxn modelId="{A00771FD-D5BC-914A-AD77-2A30C62C024E}" type="presParOf" srcId="{29615364-3272-364F-AD67-E27412154B40}" destId="{50B0B847-E2D8-F548-A58A-E286230B70E2}" srcOrd="12" destOrd="0" presId="urn:microsoft.com/office/officeart/2005/8/layout/default"/>
    <dgm:cxn modelId="{C97C693C-A4D0-F34D-B3E2-2AB0DD3312FD}" type="presParOf" srcId="{29615364-3272-364F-AD67-E27412154B40}" destId="{5D408CFA-7311-E042-972D-555021CBEF5B}" srcOrd="13" destOrd="0" presId="urn:microsoft.com/office/officeart/2005/8/layout/default"/>
    <dgm:cxn modelId="{A930C6F9-9F64-CC49-9896-0FD0645F8EE4}" type="presParOf" srcId="{29615364-3272-364F-AD67-E27412154B40}" destId="{FE604D2E-52D7-6443-8B77-51EE78506F37}"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B640BB-2389-6649-A998-FEEB9181683C}" type="doc">
      <dgm:prSet loTypeId="urn:microsoft.com/office/officeart/2005/8/layout/default" loCatId="" qsTypeId="urn:microsoft.com/office/officeart/2005/8/quickstyle/simple4" qsCatId="simple" csTypeId="urn:microsoft.com/office/officeart/2005/8/colors/colorful1" csCatId="colorful" phldr="1"/>
      <dgm:spPr/>
      <dgm:t>
        <a:bodyPr/>
        <a:lstStyle/>
        <a:p>
          <a:endParaRPr lang="en-US"/>
        </a:p>
      </dgm:t>
    </dgm:pt>
    <dgm:pt modelId="{E1D9E32D-42E0-CE44-AF42-1282FA077078}">
      <dgm:prSet phldrT="[Text]" custT="1"/>
      <dgm:spPr/>
      <dgm:t>
        <a:bodyPr/>
        <a:lstStyle/>
        <a:p>
          <a:r>
            <a:rPr lang="en-US" sz="2000" b="1" dirty="0" smtClean="0">
              <a:solidFill>
                <a:schemeClr val="tx1"/>
              </a:solidFill>
            </a:rPr>
            <a:t>Asking Questions            (in science)/                Defining problems (in engineering)</a:t>
          </a:r>
          <a:endParaRPr lang="en-US" sz="2000" b="1" dirty="0">
            <a:solidFill>
              <a:schemeClr val="tx1"/>
            </a:solidFill>
          </a:endParaRPr>
        </a:p>
      </dgm:t>
    </dgm:pt>
    <dgm:pt modelId="{35798087-52EC-6243-B214-FEC87689382A}" type="parTrans" cxnId="{DE76857C-F266-464E-AA5C-029F4A599101}">
      <dgm:prSet/>
      <dgm:spPr/>
      <dgm:t>
        <a:bodyPr/>
        <a:lstStyle/>
        <a:p>
          <a:endParaRPr lang="en-US"/>
        </a:p>
      </dgm:t>
    </dgm:pt>
    <dgm:pt modelId="{B6F08491-BAB3-FF45-ABFF-609C353D0125}" type="sibTrans" cxnId="{DE76857C-F266-464E-AA5C-029F4A599101}">
      <dgm:prSet/>
      <dgm:spPr/>
      <dgm:t>
        <a:bodyPr/>
        <a:lstStyle/>
        <a:p>
          <a:endParaRPr lang="en-US"/>
        </a:p>
      </dgm:t>
    </dgm:pt>
    <dgm:pt modelId="{3587A1DC-111B-784C-A8CE-A0F893E94EE2}">
      <dgm:prSet phldrT="[Text]" custT="1"/>
      <dgm:spPr/>
      <dgm:t>
        <a:bodyPr/>
        <a:lstStyle/>
        <a:p>
          <a:r>
            <a:rPr lang="en-US" sz="2000" b="1" dirty="0" smtClean="0">
              <a:solidFill>
                <a:schemeClr val="tx1"/>
              </a:solidFill>
            </a:rPr>
            <a:t>Planning and carrying Out Investigations</a:t>
          </a:r>
          <a:endParaRPr lang="en-US" sz="2000" b="1" dirty="0">
            <a:solidFill>
              <a:schemeClr val="tx1"/>
            </a:solidFill>
          </a:endParaRPr>
        </a:p>
      </dgm:t>
    </dgm:pt>
    <dgm:pt modelId="{CE1925C2-ADE5-CB42-81B1-A8F62215AE5E}" type="parTrans" cxnId="{3702DD47-3C82-244D-9BD3-77A548458344}">
      <dgm:prSet/>
      <dgm:spPr/>
      <dgm:t>
        <a:bodyPr/>
        <a:lstStyle/>
        <a:p>
          <a:endParaRPr lang="en-US"/>
        </a:p>
      </dgm:t>
    </dgm:pt>
    <dgm:pt modelId="{D80E82BC-9E21-6A4F-94C5-C60B13F5FE27}" type="sibTrans" cxnId="{3702DD47-3C82-244D-9BD3-77A548458344}">
      <dgm:prSet/>
      <dgm:spPr/>
      <dgm:t>
        <a:bodyPr/>
        <a:lstStyle/>
        <a:p>
          <a:endParaRPr lang="en-US"/>
        </a:p>
      </dgm:t>
    </dgm:pt>
    <dgm:pt modelId="{979CF101-D21A-5648-8AF6-D1BC58B73EE9}">
      <dgm:prSet phldrT="[Text]" custT="1"/>
      <dgm:spPr/>
      <dgm:t>
        <a:bodyPr/>
        <a:lstStyle/>
        <a:p>
          <a:r>
            <a:rPr lang="en-US" sz="2000" b="1" dirty="0" smtClean="0">
              <a:solidFill>
                <a:schemeClr val="tx1"/>
              </a:solidFill>
            </a:rPr>
            <a:t>Constructing Explanations (in science) &amp; Designing Solutions (in engineering)</a:t>
          </a:r>
          <a:endParaRPr lang="en-US" sz="2000" b="1" dirty="0">
            <a:solidFill>
              <a:schemeClr val="tx1"/>
            </a:solidFill>
          </a:endParaRPr>
        </a:p>
      </dgm:t>
    </dgm:pt>
    <dgm:pt modelId="{6D89A3B2-FF62-D948-BE87-BAE60A150AFA}" type="parTrans" cxnId="{78106708-F2F3-564D-9CA1-91F692ACEE13}">
      <dgm:prSet/>
      <dgm:spPr/>
      <dgm:t>
        <a:bodyPr/>
        <a:lstStyle/>
        <a:p>
          <a:endParaRPr lang="en-US"/>
        </a:p>
      </dgm:t>
    </dgm:pt>
    <dgm:pt modelId="{66450B8E-13CC-8C48-8FE1-1B99487E11A3}" type="sibTrans" cxnId="{78106708-F2F3-564D-9CA1-91F692ACEE13}">
      <dgm:prSet/>
      <dgm:spPr/>
      <dgm:t>
        <a:bodyPr/>
        <a:lstStyle/>
        <a:p>
          <a:endParaRPr lang="en-US"/>
        </a:p>
      </dgm:t>
    </dgm:pt>
    <dgm:pt modelId="{3273F61D-8D51-9D4B-BAC8-1617E8E431E4}">
      <dgm:prSet phldrT="[Text]" custT="1"/>
      <dgm:spPr/>
      <dgm:t>
        <a:bodyPr/>
        <a:lstStyle/>
        <a:p>
          <a:r>
            <a:rPr lang="en-US" sz="2000" b="1" dirty="0" smtClean="0">
              <a:solidFill>
                <a:schemeClr val="tx1"/>
              </a:solidFill>
            </a:rPr>
            <a:t>Analyzing and Interpreting Data</a:t>
          </a:r>
          <a:endParaRPr lang="en-US" sz="2000" b="1" dirty="0">
            <a:solidFill>
              <a:schemeClr val="tx1"/>
            </a:solidFill>
          </a:endParaRPr>
        </a:p>
      </dgm:t>
    </dgm:pt>
    <dgm:pt modelId="{9F5D2B04-1FA8-3A43-8B07-9D9700D8556C}" type="parTrans" cxnId="{41D3E68D-72BC-204A-8930-9F8EF4C38C30}">
      <dgm:prSet/>
      <dgm:spPr/>
      <dgm:t>
        <a:bodyPr/>
        <a:lstStyle/>
        <a:p>
          <a:endParaRPr lang="en-US"/>
        </a:p>
      </dgm:t>
    </dgm:pt>
    <dgm:pt modelId="{D40464ED-5802-0F46-99AC-0A7D368B0D65}" type="sibTrans" cxnId="{41D3E68D-72BC-204A-8930-9F8EF4C38C30}">
      <dgm:prSet/>
      <dgm:spPr/>
      <dgm:t>
        <a:bodyPr/>
        <a:lstStyle/>
        <a:p>
          <a:endParaRPr lang="en-US"/>
        </a:p>
      </dgm:t>
    </dgm:pt>
    <dgm:pt modelId="{EDEBD976-CFA2-EE49-96B6-46B435815E31}">
      <dgm:prSet phldrT="[Text]" custT="1"/>
      <dgm:spPr/>
      <dgm:t>
        <a:bodyPr/>
        <a:lstStyle/>
        <a:p>
          <a:r>
            <a:rPr lang="en-US" sz="2000" b="1" dirty="0" smtClean="0">
              <a:solidFill>
                <a:schemeClr val="tx1"/>
              </a:solidFill>
            </a:rPr>
            <a:t>Obtaining, Evaluating &amp; Communicating Information</a:t>
          </a:r>
          <a:endParaRPr lang="en-US" sz="2000" b="1" dirty="0">
            <a:solidFill>
              <a:schemeClr val="tx1"/>
            </a:solidFill>
          </a:endParaRPr>
        </a:p>
      </dgm:t>
    </dgm:pt>
    <dgm:pt modelId="{DE445EEB-036A-9842-9BB8-841EFDD6668B}" type="parTrans" cxnId="{C729B27C-D601-944C-90DE-273BB35CBC7A}">
      <dgm:prSet/>
      <dgm:spPr/>
      <dgm:t>
        <a:bodyPr/>
        <a:lstStyle/>
        <a:p>
          <a:endParaRPr lang="en-US"/>
        </a:p>
      </dgm:t>
    </dgm:pt>
    <dgm:pt modelId="{4840BBBF-6E6B-D146-9F43-279DC908FA92}" type="sibTrans" cxnId="{C729B27C-D601-944C-90DE-273BB35CBC7A}">
      <dgm:prSet/>
      <dgm:spPr/>
      <dgm:t>
        <a:bodyPr/>
        <a:lstStyle/>
        <a:p>
          <a:endParaRPr lang="en-US"/>
        </a:p>
      </dgm:t>
    </dgm:pt>
    <dgm:pt modelId="{AF291351-9698-DC4F-9A0B-E65A08D0F794}">
      <dgm:prSet custT="1"/>
      <dgm:spPr/>
      <dgm:t>
        <a:bodyPr/>
        <a:lstStyle/>
        <a:p>
          <a:r>
            <a:rPr lang="en-US" sz="2000" b="1" dirty="0" smtClean="0">
              <a:solidFill>
                <a:schemeClr val="tx1"/>
              </a:solidFill>
            </a:rPr>
            <a:t>Using Mathematics and Computational Reasoning</a:t>
          </a:r>
          <a:endParaRPr lang="en-US" sz="2000" b="1" dirty="0">
            <a:solidFill>
              <a:schemeClr val="tx1"/>
            </a:solidFill>
          </a:endParaRPr>
        </a:p>
      </dgm:t>
    </dgm:pt>
    <dgm:pt modelId="{3A25BA5A-4F33-EB43-8ABB-C5880579387F}" type="parTrans" cxnId="{5EF6C4D0-F27B-714C-AA21-BF7915AACC9E}">
      <dgm:prSet/>
      <dgm:spPr/>
      <dgm:t>
        <a:bodyPr/>
        <a:lstStyle/>
        <a:p>
          <a:endParaRPr lang="en-US"/>
        </a:p>
      </dgm:t>
    </dgm:pt>
    <dgm:pt modelId="{09C1C938-CC22-C54B-AABE-12DA0C217E7F}" type="sibTrans" cxnId="{5EF6C4D0-F27B-714C-AA21-BF7915AACC9E}">
      <dgm:prSet/>
      <dgm:spPr/>
      <dgm:t>
        <a:bodyPr/>
        <a:lstStyle/>
        <a:p>
          <a:endParaRPr lang="en-US"/>
        </a:p>
      </dgm:t>
    </dgm:pt>
    <dgm:pt modelId="{2C3DD5CB-E7D3-8342-AA8C-C98C44671DF7}">
      <dgm:prSet custT="1"/>
      <dgm:spPr/>
      <dgm:t>
        <a:bodyPr/>
        <a:lstStyle/>
        <a:p>
          <a:r>
            <a:rPr lang="en-US" sz="2000" b="1" dirty="0" smtClean="0">
              <a:solidFill>
                <a:schemeClr val="tx1"/>
              </a:solidFill>
            </a:rPr>
            <a:t>Developing and using models</a:t>
          </a:r>
          <a:endParaRPr lang="en-US" sz="2000" b="1" dirty="0">
            <a:solidFill>
              <a:schemeClr val="tx1"/>
            </a:solidFill>
          </a:endParaRPr>
        </a:p>
      </dgm:t>
    </dgm:pt>
    <dgm:pt modelId="{BF3DB9D8-F103-2C43-B420-9BAC7B07E862}" type="parTrans" cxnId="{130E7DA4-4913-D54A-910D-1E14703CC360}">
      <dgm:prSet/>
      <dgm:spPr/>
      <dgm:t>
        <a:bodyPr/>
        <a:lstStyle/>
        <a:p>
          <a:endParaRPr lang="en-US"/>
        </a:p>
      </dgm:t>
    </dgm:pt>
    <dgm:pt modelId="{AD04C407-22B7-9A4B-A7BE-23DCEA76B577}" type="sibTrans" cxnId="{130E7DA4-4913-D54A-910D-1E14703CC360}">
      <dgm:prSet/>
      <dgm:spPr/>
      <dgm:t>
        <a:bodyPr/>
        <a:lstStyle/>
        <a:p>
          <a:endParaRPr lang="en-US"/>
        </a:p>
      </dgm:t>
    </dgm:pt>
    <dgm:pt modelId="{E74F791C-7FC7-BA49-9EF0-9E8A8C6CA18A}">
      <dgm:prSet custT="1"/>
      <dgm:spPr/>
      <dgm:t>
        <a:bodyPr/>
        <a:lstStyle/>
        <a:p>
          <a:r>
            <a:rPr lang="en-US" sz="2000" b="1" dirty="0" smtClean="0">
              <a:solidFill>
                <a:schemeClr val="tx1"/>
              </a:solidFill>
            </a:rPr>
            <a:t>Engaging in Argument from Evidence</a:t>
          </a:r>
          <a:endParaRPr lang="en-US" sz="2000" b="1" dirty="0">
            <a:solidFill>
              <a:schemeClr val="tx1"/>
            </a:solidFill>
          </a:endParaRPr>
        </a:p>
      </dgm:t>
    </dgm:pt>
    <dgm:pt modelId="{AE2E3B78-1315-8442-A2C0-B96F8142AB6A}" type="parTrans" cxnId="{5DC12B09-B117-1744-A1D6-5C6DDBC45A79}">
      <dgm:prSet/>
      <dgm:spPr/>
      <dgm:t>
        <a:bodyPr/>
        <a:lstStyle/>
        <a:p>
          <a:endParaRPr lang="en-US"/>
        </a:p>
      </dgm:t>
    </dgm:pt>
    <dgm:pt modelId="{27C1DF16-F971-C544-AFD8-0BC4247ACD96}" type="sibTrans" cxnId="{5DC12B09-B117-1744-A1D6-5C6DDBC45A79}">
      <dgm:prSet/>
      <dgm:spPr/>
      <dgm:t>
        <a:bodyPr/>
        <a:lstStyle/>
        <a:p>
          <a:endParaRPr lang="en-US"/>
        </a:p>
      </dgm:t>
    </dgm:pt>
    <dgm:pt modelId="{29615364-3272-364F-AD67-E27412154B40}" type="pres">
      <dgm:prSet presAssocID="{78B640BB-2389-6649-A998-FEEB9181683C}" presName="diagram" presStyleCnt="0">
        <dgm:presLayoutVars>
          <dgm:dir/>
          <dgm:resizeHandles val="exact"/>
        </dgm:presLayoutVars>
      </dgm:prSet>
      <dgm:spPr/>
      <dgm:t>
        <a:bodyPr/>
        <a:lstStyle/>
        <a:p>
          <a:endParaRPr lang="en-US"/>
        </a:p>
      </dgm:t>
    </dgm:pt>
    <dgm:pt modelId="{8751C404-6602-484E-904A-CA2AD0AB6B36}" type="pres">
      <dgm:prSet presAssocID="{E1D9E32D-42E0-CE44-AF42-1282FA077078}" presName="node" presStyleLbl="node1" presStyleIdx="0" presStyleCnt="8" custLinFactNeighborX="10740" custLinFactNeighborY="-40943">
        <dgm:presLayoutVars>
          <dgm:bulletEnabled val="1"/>
        </dgm:presLayoutVars>
      </dgm:prSet>
      <dgm:spPr/>
      <dgm:t>
        <a:bodyPr/>
        <a:lstStyle/>
        <a:p>
          <a:endParaRPr lang="en-US"/>
        </a:p>
      </dgm:t>
    </dgm:pt>
    <dgm:pt modelId="{32FD0106-2DAC-2F49-8029-8C4574C86FD0}" type="pres">
      <dgm:prSet presAssocID="{B6F08491-BAB3-FF45-ABFF-609C353D0125}" presName="sibTrans" presStyleCnt="0"/>
      <dgm:spPr/>
    </dgm:pt>
    <dgm:pt modelId="{37610563-2E6A-5343-B12C-A7A01176621E}" type="pres">
      <dgm:prSet presAssocID="{AF291351-9698-DC4F-9A0B-E65A08D0F794}" presName="node" presStyleLbl="node1" presStyleIdx="1" presStyleCnt="8" custScaleX="97897" custLinFactNeighborX="95757" custLinFactNeighborY="-42585">
        <dgm:presLayoutVars>
          <dgm:bulletEnabled val="1"/>
        </dgm:presLayoutVars>
      </dgm:prSet>
      <dgm:spPr/>
      <dgm:t>
        <a:bodyPr/>
        <a:lstStyle/>
        <a:p>
          <a:endParaRPr lang="en-US"/>
        </a:p>
      </dgm:t>
    </dgm:pt>
    <dgm:pt modelId="{078D91C3-02D0-DF46-B904-2A87C436DA41}" type="pres">
      <dgm:prSet presAssocID="{09C1C938-CC22-C54B-AABE-12DA0C217E7F}" presName="sibTrans" presStyleCnt="0"/>
      <dgm:spPr/>
    </dgm:pt>
    <dgm:pt modelId="{D94B57C3-637B-7B41-8030-86F57BD5667B}" type="pres">
      <dgm:prSet presAssocID="{2C3DD5CB-E7D3-8342-AA8C-C98C44671DF7}" presName="node" presStyleLbl="node1" presStyleIdx="2" presStyleCnt="8" custLinFactX="-100000" custLinFactNeighborX="-106269" custLinFactNeighborY="59242">
        <dgm:presLayoutVars>
          <dgm:bulletEnabled val="1"/>
        </dgm:presLayoutVars>
      </dgm:prSet>
      <dgm:spPr/>
      <dgm:t>
        <a:bodyPr/>
        <a:lstStyle/>
        <a:p>
          <a:endParaRPr lang="en-US"/>
        </a:p>
      </dgm:t>
    </dgm:pt>
    <dgm:pt modelId="{A3BF11DD-D814-7D4A-BD56-240F3CC1ECBB}" type="pres">
      <dgm:prSet presAssocID="{AD04C407-22B7-9A4B-A7BE-23DCEA76B577}" presName="sibTrans" presStyleCnt="0"/>
      <dgm:spPr/>
    </dgm:pt>
    <dgm:pt modelId="{BE7E616C-A9FD-DE4B-A428-15FEF06E03FC}" type="pres">
      <dgm:prSet presAssocID="{E74F791C-7FC7-BA49-9EF0-9E8A8C6CA18A}" presName="node" presStyleLbl="node1" presStyleIdx="3" presStyleCnt="8" custLinFactX="100000" custLinFactNeighborX="106471" custLinFactNeighborY="-57424">
        <dgm:presLayoutVars>
          <dgm:bulletEnabled val="1"/>
        </dgm:presLayoutVars>
      </dgm:prSet>
      <dgm:spPr/>
      <dgm:t>
        <a:bodyPr/>
        <a:lstStyle/>
        <a:p>
          <a:endParaRPr lang="en-US"/>
        </a:p>
      </dgm:t>
    </dgm:pt>
    <dgm:pt modelId="{91BCA0FC-174A-9C40-A174-189EC8B86ED2}" type="pres">
      <dgm:prSet presAssocID="{27C1DF16-F971-C544-AFD8-0BC4247ACD96}" presName="sibTrans" presStyleCnt="0"/>
      <dgm:spPr/>
    </dgm:pt>
    <dgm:pt modelId="{C06DF062-13A0-154F-A9F6-A04CE3B9C18B}" type="pres">
      <dgm:prSet presAssocID="{3587A1DC-111B-784C-A8CE-A0F893E94EE2}" presName="node" presStyleLbl="node1" presStyleIdx="4" presStyleCnt="8" custLinFactNeighborX="-97320" custLinFactNeighborY="35518">
        <dgm:presLayoutVars>
          <dgm:bulletEnabled val="1"/>
        </dgm:presLayoutVars>
      </dgm:prSet>
      <dgm:spPr/>
      <dgm:t>
        <a:bodyPr/>
        <a:lstStyle/>
        <a:p>
          <a:endParaRPr lang="en-US"/>
        </a:p>
      </dgm:t>
    </dgm:pt>
    <dgm:pt modelId="{B452D4CC-503F-C644-9395-361F7CE436F7}" type="pres">
      <dgm:prSet presAssocID="{D80E82BC-9E21-6A4F-94C5-C60B13F5FE27}" presName="sibTrans" presStyleCnt="0"/>
      <dgm:spPr/>
    </dgm:pt>
    <dgm:pt modelId="{41DBDB7E-E46E-7A4F-8BC9-1A9A827F086D}" type="pres">
      <dgm:prSet presAssocID="{979CF101-D21A-5648-8AF6-D1BC58B73EE9}" presName="node" presStyleLbl="node1" presStyleIdx="5" presStyleCnt="8" custLinFactNeighborX="-13529" custLinFactNeighborY="42576">
        <dgm:presLayoutVars>
          <dgm:bulletEnabled val="1"/>
        </dgm:presLayoutVars>
      </dgm:prSet>
      <dgm:spPr/>
      <dgm:t>
        <a:bodyPr/>
        <a:lstStyle/>
        <a:p>
          <a:endParaRPr lang="en-US"/>
        </a:p>
      </dgm:t>
    </dgm:pt>
    <dgm:pt modelId="{64F7AABB-C413-6E42-9143-1EACF6C87EAF}" type="pres">
      <dgm:prSet presAssocID="{66450B8E-13CC-8C48-8FE1-1B99487E11A3}" presName="sibTrans" presStyleCnt="0"/>
      <dgm:spPr/>
    </dgm:pt>
    <dgm:pt modelId="{50B0B847-E2D8-F548-A58A-E286230B70E2}" type="pres">
      <dgm:prSet presAssocID="{3273F61D-8D51-9D4B-BAC8-1617E8E431E4}" presName="node" presStyleLbl="node1" presStyleIdx="6" presStyleCnt="8" custScaleX="104716" custLinFactNeighborX="-41290" custLinFactNeighborY="13005">
        <dgm:presLayoutVars>
          <dgm:bulletEnabled val="1"/>
        </dgm:presLayoutVars>
      </dgm:prSet>
      <dgm:spPr/>
      <dgm:t>
        <a:bodyPr/>
        <a:lstStyle/>
        <a:p>
          <a:endParaRPr lang="en-US"/>
        </a:p>
      </dgm:t>
    </dgm:pt>
    <dgm:pt modelId="{5D408CFA-7311-E042-972D-555021CBEF5B}" type="pres">
      <dgm:prSet presAssocID="{D40464ED-5802-0F46-99AC-0A7D368B0D65}" presName="sibTrans" presStyleCnt="0"/>
      <dgm:spPr/>
    </dgm:pt>
    <dgm:pt modelId="{FE604D2E-52D7-6443-8B77-51EE78506F37}" type="pres">
      <dgm:prSet presAssocID="{EDEBD976-CFA2-EE49-96B6-46B435815E31}" presName="node" presStyleLbl="node1" presStyleIdx="7" presStyleCnt="8" custLinFactNeighborX="41471" custLinFactNeighborY="26233">
        <dgm:presLayoutVars>
          <dgm:bulletEnabled val="1"/>
        </dgm:presLayoutVars>
      </dgm:prSet>
      <dgm:spPr/>
      <dgm:t>
        <a:bodyPr/>
        <a:lstStyle/>
        <a:p>
          <a:endParaRPr lang="en-US"/>
        </a:p>
      </dgm:t>
    </dgm:pt>
  </dgm:ptLst>
  <dgm:cxnLst>
    <dgm:cxn modelId="{5EF6C4D0-F27B-714C-AA21-BF7915AACC9E}" srcId="{78B640BB-2389-6649-A998-FEEB9181683C}" destId="{AF291351-9698-DC4F-9A0B-E65A08D0F794}" srcOrd="1" destOrd="0" parTransId="{3A25BA5A-4F33-EB43-8ABB-C5880579387F}" sibTransId="{09C1C938-CC22-C54B-AABE-12DA0C217E7F}"/>
    <dgm:cxn modelId="{41D3E68D-72BC-204A-8930-9F8EF4C38C30}" srcId="{78B640BB-2389-6649-A998-FEEB9181683C}" destId="{3273F61D-8D51-9D4B-BAC8-1617E8E431E4}" srcOrd="6" destOrd="0" parTransId="{9F5D2B04-1FA8-3A43-8B07-9D9700D8556C}" sibTransId="{D40464ED-5802-0F46-99AC-0A7D368B0D65}"/>
    <dgm:cxn modelId="{3702DD47-3C82-244D-9BD3-77A548458344}" srcId="{78B640BB-2389-6649-A998-FEEB9181683C}" destId="{3587A1DC-111B-784C-A8CE-A0F893E94EE2}" srcOrd="4" destOrd="0" parTransId="{CE1925C2-ADE5-CB42-81B1-A8F62215AE5E}" sibTransId="{D80E82BC-9E21-6A4F-94C5-C60B13F5FE27}"/>
    <dgm:cxn modelId="{DE76857C-F266-464E-AA5C-029F4A599101}" srcId="{78B640BB-2389-6649-A998-FEEB9181683C}" destId="{E1D9E32D-42E0-CE44-AF42-1282FA077078}" srcOrd="0" destOrd="0" parTransId="{35798087-52EC-6243-B214-FEC87689382A}" sibTransId="{B6F08491-BAB3-FF45-ABFF-609C353D0125}"/>
    <dgm:cxn modelId="{C729B27C-D601-944C-90DE-273BB35CBC7A}" srcId="{78B640BB-2389-6649-A998-FEEB9181683C}" destId="{EDEBD976-CFA2-EE49-96B6-46B435815E31}" srcOrd="7" destOrd="0" parTransId="{DE445EEB-036A-9842-9BB8-841EFDD6668B}" sibTransId="{4840BBBF-6E6B-D146-9F43-279DC908FA92}"/>
    <dgm:cxn modelId="{DDDE2218-D109-FD4F-8F4E-9A557275A422}" type="presOf" srcId="{EDEBD976-CFA2-EE49-96B6-46B435815E31}" destId="{FE604D2E-52D7-6443-8B77-51EE78506F37}" srcOrd="0" destOrd="0" presId="urn:microsoft.com/office/officeart/2005/8/layout/default"/>
    <dgm:cxn modelId="{78106708-F2F3-564D-9CA1-91F692ACEE13}" srcId="{78B640BB-2389-6649-A998-FEEB9181683C}" destId="{979CF101-D21A-5648-8AF6-D1BC58B73EE9}" srcOrd="5" destOrd="0" parTransId="{6D89A3B2-FF62-D948-BE87-BAE60A150AFA}" sibTransId="{66450B8E-13CC-8C48-8FE1-1B99487E11A3}"/>
    <dgm:cxn modelId="{C2B3C911-0686-E94A-A236-E164B814A1C4}" type="presOf" srcId="{3587A1DC-111B-784C-A8CE-A0F893E94EE2}" destId="{C06DF062-13A0-154F-A9F6-A04CE3B9C18B}" srcOrd="0" destOrd="0" presId="urn:microsoft.com/office/officeart/2005/8/layout/default"/>
    <dgm:cxn modelId="{5F8D0164-1CE0-BC40-B297-F7C6497EEC4A}" type="presOf" srcId="{2C3DD5CB-E7D3-8342-AA8C-C98C44671DF7}" destId="{D94B57C3-637B-7B41-8030-86F57BD5667B}" srcOrd="0" destOrd="0" presId="urn:microsoft.com/office/officeart/2005/8/layout/default"/>
    <dgm:cxn modelId="{130E7DA4-4913-D54A-910D-1E14703CC360}" srcId="{78B640BB-2389-6649-A998-FEEB9181683C}" destId="{2C3DD5CB-E7D3-8342-AA8C-C98C44671DF7}" srcOrd="2" destOrd="0" parTransId="{BF3DB9D8-F103-2C43-B420-9BAC7B07E862}" sibTransId="{AD04C407-22B7-9A4B-A7BE-23DCEA76B577}"/>
    <dgm:cxn modelId="{81AC3A95-6C77-C24E-8203-90DFAF4E7061}" type="presOf" srcId="{979CF101-D21A-5648-8AF6-D1BC58B73EE9}" destId="{41DBDB7E-E46E-7A4F-8BC9-1A9A827F086D}" srcOrd="0" destOrd="0" presId="urn:microsoft.com/office/officeart/2005/8/layout/default"/>
    <dgm:cxn modelId="{DB9FD720-39A2-854C-AF03-7945AEB5BF62}" type="presOf" srcId="{E1D9E32D-42E0-CE44-AF42-1282FA077078}" destId="{8751C404-6602-484E-904A-CA2AD0AB6B36}" srcOrd="0" destOrd="0" presId="urn:microsoft.com/office/officeart/2005/8/layout/default"/>
    <dgm:cxn modelId="{C9BB1272-56C3-F04D-889E-763BE7BD777B}" type="presOf" srcId="{3273F61D-8D51-9D4B-BAC8-1617E8E431E4}" destId="{50B0B847-E2D8-F548-A58A-E286230B70E2}" srcOrd="0" destOrd="0" presId="urn:microsoft.com/office/officeart/2005/8/layout/default"/>
    <dgm:cxn modelId="{5DC12B09-B117-1744-A1D6-5C6DDBC45A79}" srcId="{78B640BB-2389-6649-A998-FEEB9181683C}" destId="{E74F791C-7FC7-BA49-9EF0-9E8A8C6CA18A}" srcOrd="3" destOrd="0" parTransId="{AE2E3B78-1315-8442-A2C0-B96F8142AB6A}" sibTransId="{27C1DF16-F971-C544-AFD8-0BC4247ACD96}"/>
    <dgm:cxn modelId="{7F27BB18-699E-3842-8D13-F3A4F857B4E2}" type="presOf" srcId="{AF291351-9698-DC4F-9A0B-E65A08D0F794}" destId="{37610563-2E6A-5343-B12C-A7A01176621E}" srcOrd="0" destOrd="0" presId="urn:microsoft.com/office/officeart/2005/8/layout/default"/>
    <dgm:cxn modelId="{5F52E2EA-E235-404A-A068-8601F36EEA4E}" type="presOf" srcId="{E74F791C-7FC7-BA49-9EF0-9E8A8C6CA18A}" destId="{BE7E616C-A9FD-DE4B-A428-15FEF06E03FC}" srcOrd="0" destOrd="0" presId="urn:microsoft.com/office/officeart/2005/8/layout/default"/>
    <dgm:cxn modelId="{D57CEC58-812F-864A-ADE1-BEBC6CB115E7}" type="presOf" srcId="{78B640BB-2389-6649-A998-FEEB9181683C}" destId="{29615364-3272-364F-AD67-E27412154B40}" srcOrd="0" destOrd="0" presId="urn:microsoft.com/office/officeart/2005/8/layout/default"/>
    <dgm:cxn modelId="{AB1903EB-59EA-5346-A68D-B83EF444470B}" type="presParOf" srcId="{29615364-3272-364F-AD67-E27412154B40}" destId="{8751C404-6602-484E-904A-CA2AD0AB6B36}" srcOrd="0" destOrd="0" presId="urn:microsoft.com/office/officeart/2005/8/layout/default"/>
    <dgm:cxn modelId="{75AF5A21-9BA3-FC48-9DF1-C026651CFC94}" type="presParOf" srcId="{29615364-3272-364F-AD67-E27412154B40}" destId="{32FD0106-2DAC-2F49-8029-8C4574C86FD0}" srcOrd="1" destOrd="0" presId="urn:microsoft.com/office/officeart/2005/8/layout/default"/>
    <dgm:cxn modelId="{09BCC0BA-4B46-7348-A7EA-9DC371959045}" type="presParOf" srcId="{29615364-3272-364F-AD67-E27412154B40}" destId="{37610563-2E6A-5343-B12C-A7A01176621E}" srcOrd="2" destOrd="0" presId="urn:microsoft.com/office/officeart/2005/8/layout/default"/>
    <dgm:cxn modelId="{595F4208-CEC7-094F-971E-53B73E303159}" type="presParOf" srcId="{29615364-3272-364F-AD67-E27412154B40}" destId="{078D91C3-02D0-DF46-B904-2A87C436DA41}" srcOrd="3" destOrd="0" presId="urn:microsoft.com/office/officeart/2005/8/layout/default"/>
    <dgm:cxn modelId="{1F072B72-1E23-FB40-8AF6-3AFB4782DD28}" type="presParOf" srcId="{29615364-3272-364F-AD67-E27412154B40}" destId="{D94B57C3-637B-7B41-8030-86F57BD5667B}" srcOrd="4" destOrd="0" presId="urn:microsoft.com/office/officeart/2005/8/layout/default"/>
    <dgm:cxn modelId="{70196C3F-6440-3B46-A053-FFF3C0B72488}" type="presParOf" srcId="{29615364-3272-364F-AD67-E27412154B40}" destId="{A3BF11DD-D814-7D4A-BD56-240F3CC1ECBB}" srcOrd="5" destOrd="0" presId="urn:microsoft.com/office/officeart/2005/8/layout/default"/>
    <dgm:cxn modelId="{8E3F9A26-6E12-D64D-8FB2-DC51A967B6FB}" type="presParOf" srcId="{29615364-3272-364F-AD67-E27412154B40}" destId="{BE7E616C-A9FD-DE4B-A428-15FEF06E03FC}" srcOrd="6" destOrd="0" presId="urn:microsoft.com/office/officeart/2005/8/layout/default"/>
    <dgm:cxn modelId="{25F96629-7DE0-6E4E-9B8F-8E429CFEB9B9}" type="presParOf" srcId="{29615364-3272-364F-AD67-E27412154B40}" destId="{91BCA0FC-174A-9C40-A174-189EC8B86ED2}" srcOrd="7" destOrd="0" presId="urn:microsoft.com/office/officeart/2005/8/layout/default"/>
    <dgm:cxn modelId="{B5A37BA6-3EDE-5448-B7C3-1FFFD8DAE910}" type="presParOf" srcId="{29615364-3272-364F-AD67-E27412154B40}" destId="{C06DF062-13A0-154F-A9F6-A04CE3B9C18B}" srcOrd="8" destOrd="0" presId="urn:microsoft.com/office/officeart/2005/8/layout/default"/>
    <dgm:cxn modelId="{5366EBDC-D61F-D64B-B711-1D755E429AA0}" type="presParOf" srcId="{29615364-3272-364F-AD67-E27412154B40}" destId="{B452D4CC-503F-C644-9395-361F7CE436F7}" srcOrd="9" destOrd="0" presId="urn:microsoft.com/office/officeart/2005/8/layout/default"/>
    <dgm:cxn modelId="{1F1943DC-5599-7F43-AA2E-072189E38237}" type="presParOf" srcId="{29615364-3272-364F-AD67-E27412154B40}" destId="{41DBDB7E-E46E-7A4F-8BC9-1A9A827F086D}" srcOrd="10" destOrd="0" presId="urn:microsoft.com/office/officeart/2005/8/layout/default"/>
    <dgm:cxn modelId="{7D7779C7-03D1-3E4A-8945-AD93070D6B4F}" type="presParOf" srcId="{29615364-3272-364F-AD67-E27412154B40}" destId="{64F7AABB-C413-6E42-9143-1EACF6C87EAF}" srcOrd="11" destOrd="0" presId="urn:microsoft.com/office/officeart/2005/8/layout/default"/>
    <dgm:cxn modelId="{8B7E9F58-9852-2349-AD99-F34BE2BB3F07}" type="presParOf" srcId="{29615364-3272-364F-AD67-E27412154B40}" destId="{50B0B847-E2D8-F548-A58A-E286230B70E2}" srcOrd="12" destOrd="0" presId="urn:microsoft.com/office/officeart/2005/8/layout/default"/>
    <dgm:cxn modelId="{DB3E25A6-72D9-0B4F-9C1B-D79F57F1E132}" type="presParOf" srcId="{29615364-3272-364F-AD67-E27412154B40}" destId="{5D408CFA-7311-E042-972D-555021CBEF5B}" srcOrd="13" destOrd="0" presId="urn:microsoft.com/office/officeart/2005/8/layout/default"/>
    <dgm:cxn modelId="{C530BE77-B89E-4D46-A8C9-D46F3EC5D585}" type="presParOf" srcId="{29615364-3272-364F-AD67-E27412154B40}" destId="{FE604D2E-52D7-6443-8B77-51EE78506F37}"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1C404-6602-484E-904A-CA2AD0AB6B36}">
      <dsp:nvSpPr>
        <dsp:cNvPr id="0" name=""/>
        <dsp:cNvSpPr/>
      </dsp:nvSpPr>
      <dsp:spPr>
        <a:xfrm>
          <a:off x="266191" y="0"/>
          <a:ext cx="2247501" cy="1348501"/>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Asking Questions (in science)/Defining problems (in engineering)</a:t>
          </a:r>
          <a:endParaRPr lang="en-US" sz="1800" b="1" kern="1200" dirty="0">
            <a:solidFill>
              <a:schemeClr val="tx1"/>
            </a:solidFill>
          </a:endParaRPr>
        </a:p>
      </dsp:txBody>
      <dsp:txXfrm>
        <a:off x="266191" y="0"/>
        <a:ext cx="2247501" cy="1348501"/>
      </dsp:txXfrm>
    </dsp:sp>
    <dsp:sp modelId="{37610563-2E6A-5343-B12C-A7A01176621E}">
      <dsp:nvSpPr>
        <dsp:cNvPr id="0" name=""/>
        <dsp:cNvSpPr/>
      </dsp:nvSpPr>
      <dsp:spPr>
        <a:xfrm>
          <a:off x="2805733" y="0"/>
          <a:ext cx="2318365" cy="1348501"/>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Using Mathematics and Computational Reasoning</a:t>
          </a:r>
          <a:endParaRPr lang="en-US" sz="1800" b="1" kern="1200" dirty="0">
            <a:solidFill>
              <a:schemeClr val="tx1"/>
            </a:solidFill>
          </a:endParaRPr>
        </a:p>
      </dsp:txBody>
      <dsp:txXfrm>
        <a:off x="2805733" y="0"/>
        <a:ext cx="2318365" cy="1348501"/>
      </dsp:txXfrm>
    </dsp:sp>
    <dsp:sp modelId="{D94B57C3-637B-7B41-8030-86F57BD5667B}">
      <dsp:nvSpPr>
        <dsp:cNvPr id="0" name=""/>
        <dsp:cNvSpPr/>
      </dsp:nvSpPr>
      <dsp:spPr>
        <a:xfrm>
          <a:off x="300387" y="1514976"/>
          <a:ext cx="2247501" cy="1348501"/>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Developing and using models</a:t>
          </a:r>
          <a:endParaRPr lang="en-US" sz="1800" b="1" kern="1200" dirty="0">
            <a:solidFill>
              <a:schemeClr val="tx1"/>
            </a:solidFill>
          </a:endParaRPr>
        </a:p>
      </dsp:txBody>
      <dsp:txXfrm>
        <a:off x="300387" y="1514976"/>
        <a:ext cx="2247501" cy="1348501"/>
      </dsp:txXfrm>
    </dsp:sp>
    <dsp:sp modelId="{BE7E616C-A9FD-DE4B-A428-15FEF06E03FC}">
      <dsp:nvSpPr>
        <dsp:cNvPr id="0" name=""/>
        <dsp:cNvSpPr/>
      </dsp:nvSpPr>
      <dsp:spPr>
        <a:xfrm>
          <a:off x="2791585" y="1575564"/>
          <a:ext cx="2247501" cy="1348501"/>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Engaging in Argument from Evidence</a:t>
          </a:r>
          <a:endParaRPr lang="en-US" sz="1800" b="1" kern="1200" dirty="0">
            <a:solidFill>
              <a:schemeClr val="tx1"/>
            </a:solidFill>
          </a:endParaRPr>
        </a:p>
      </dsp:txBody>
      <dsp:txXfrm>
        <a:off x="2791585" y="1575564"/>
        <a:ext cx="2247501" cy="1348501"/>
      </dsp:txXfrm>
    </dsp:sp>
    <dsp:sp modelId="{C06DF062-13A0-154F-A9F6-A04CE3B9C18B}">
      <dsp:nvSpPr>
        <dsp:cNvPr id="0" name=""/>
        <dsp:cNvSpPr/>
      </dsp:nvSpPr>
      <dsp:spPr>
        <a:xfrm>
          <a:off x="319333" y="3148816"/>
          <a:ext cx="2247501" cy="1348501"/>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Planning and carrying out Investigations</a:t>
          </a:r>
          <a:endParaRPr lang="en-US" sz="1800" b="1" kern="1200" dirty="0">
            <a:solidFill>
              <a:schemeClr val="tx1"/>
            </a:solidFill>
          </a:endParaRPr>
        </a:p>
      </dsp:txBody>
      <dsp:txXfrm>
        <a:off x="319333" y="3148816"/>
        <a:ext cx="2247501" cy="1348501"/>
      </dsp:txXfrm>
    </dsp:sp>
    <dsp:sp modelId="{41DBDB7E-E46E-7A4F-8BC9-1A9A827F086D}">
      <dsp:nvSpPr>
        <dsp:cNvPr id="0" name=""/>
        <dsp:cNvSpPr/>
      </dsp:nvSpPr>
      <dsp:spPr>
        <a:xfrm>
          <a:off x="2791585" y="3148816"/>
          <a:ext cx="2247501" cy="1348501"/>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Constructing Explanations (in science) &amp;</a:t>
          </a:r>
        </a:p>
        <a:p>
          <a:pPr lvl="0" algn="ctr" defTabSz="800100">
            <a:lnSpc>
              <a:spcPct val="90000"/>
            </a:lnSpc>
            <a:spcBef>
              <a:spcPct val="0"/>
            </a:spcBef>
            <a:spcAft>
              <a:spcPct val="35000"/>
            </a:spcAft>
          </a:pPr>
          <a:r>
            <a:rPr lang="en-US" sz="1800" b="1" kern="1200" dirty="0" smtClean="0">
              <a:solidFill>
                <a:schemeClr val="tx1"/>
              </a:solidFill>
            </a:rPr>
            <a:t> Designing Solutions (in engineering)</a:t>
          </a:r>
          <a:endParaRPr lang="en-US" sz="1800" b="1" kern="1200" dirty="0">
            <a:solidFill>
              <a:schemeClr val="tx1"/>
            </a:solidFill>
          </a:endParaRPr>
        </a:p>
      </dsp:txBody>
      <dsp:txXfrm>
        <a:off x="2791585" y="3148816"/>
        <a:ext cx="2247501" cy="1348501"/>
      </dsp:txXfrm>
    </dsp:sp>
    <dsp:sp modelId="{50B0B847-E2D8-F548-A58A-E286230B70E2}">
      <dsp:nvSpPr>
        <dsp:cNvPr id="0" name=""/>
        <dsp:cNvSpPr/>
      </dsp:nvSpPr>
      <dsp:spPr>
        <a:xfrm>
          <a:off x="319333" y="4722067"/>
          <a:ext cx="2247501" cy="1348501"/>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Analyzing and Interpreting Data</a:t>
          </a:r>
          <a:endParaRPr lang="en-US" sz="1800" b="1" kern="1200" dirty="0">
            <a:solidFill>
              <a:schemeClr val="tx1"/>
            </a:solidFill>
          </a:endParaRPr>
        </a:p>
      </dsp:txBody>
      <dsp:txXfrm>
        <a:off x="319333" y="4722067"/>
        <a:ext cx="2247501" cy="1348501"/>
      </dsp:txXfrm>
    </dsp:sp>
    <dsp:sp modelId="{FE604D2E-52D7-6443-8B77-51EE78506F37}">
      <dsp:nvSpPr>
        <dsp:cNvPr id="0" name=""/>
        <dsp:cNvSpPr/>
      </dsp:nvSpPr>
      <dsp:spPr>
        <a:xfrm>
          <a:off x="2813139" y="4722256"/>
          <a:ext cx="2247501" cy="1348501"/>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Obtaining, Evaluating &amp; Communicating Information</a:t>
          </a:r>
          <a:endParaRPr lang="en-US" sz="1800" b="1" kern="1200" dirty="0">
            <a:solidFill>
              <a:schemeClr val="tx1"/>
            </a:solidFill>
          </a:endParaRPr>
        </a:p>
      </dsp:txBody>
      <dsp:txXfrm>
        <a:off x="2813139" y="4722256"/>
        <a:ext cx="2247501" cy="13485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1C404-6602-484E-904A-CA2AD0AB6B36}">
      <dsp:nvSpPr>
        <dsp:cNvPr id="0" name=""/>
        <dsp:cNvSpPr/>
      </dsp:nvSpPr>
      <dsp:spPr>
        <a:xfrm>
          <a:off x="351304" y="0"/>
          <a:ext cx="2800349" cy="1680209"/>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Asking Questions            (in science)/                Defining problems (in engineering)</a:t>
          </a:r>
          <a:endParaRPr lang="en-US" sz="2000" b="1" kern="1200" dirty="0">
            <a:solidFill>
              <a:schemeClr val="tx1"/>
            </a:solidFill>
          </a:endParaRPr>
        </a:p>
      </dsp:txBody>
      <dsp:txXfrm>
        <a:off x="351304" y="0"/>
        <a:ext cx="2800349" cy="1680209"/>
      </dsp:txXfrm>
    </dsp:sp>
    <dsp:sp modelId="{37610563-2E6A-5343-B12C-A7A01176621E}">
      <dsp:nvSpPr>
        <dsp:cNvPr id="0" name=""/>
        <dsp:cNvSpPr/>
      </dsp:nvSpPr>
      <dsp:spPr>
        <a:xfrm>
          <a:off x="5812463" y="0"/>
          <a:ext cx="2741458" cy="1680209"/>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Using Mathematics and Computational Reasoning</a:t>
          </a:r>
          <a:endParaRPr lang="en-US" sz="2000" b="1" kern="1200" dirty="0">
            <a:solidFill>
              <a:schemeClr val="tx1"/>
            </a:solidFill>
          </a:endParaRPr>
        </a:p>
      </dsp:txBody>
      <dsp:txXfrm>
        <a:off x="5812463" y="0"/>
        <a:ext cx="2741458" cy="1680209"/>
      </dsp:txXfrm>
    </dsp:sp>
    <dsp:sp modelId="{D94B57C3-637B-7B41-8030-86F57BD5667B}">
      <dsp:nvSpPr>
        <dsp:cNvPr id="0" name=""/>
        <dsp:cNvSpPr/>
      </dsp:nvSpPr>
      <dsp:spPr>
        <a:xfrm>
          <a:off x="376171" y="1683316"/>
          <a:ext cx="2800349" cy="168020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u="sng" kern="1200" dirty="0" smtClean="0">
              <a:solidFill>
                <a:schemeClr val="tx1"/>
              </a:solidFill>
            </a:rPr>
            <a:t>Developing and using models</a:t>
          </a:r>
          <a:endParaRPr lang="en-US" sz="2000" b="1" u="sng" kern="1200" dirty="0">
            <a:solidFill>
              <a:schemeClr val="tx1"/>
            </a:solidFill>
          </a:endParaRPr>
        </a:p>
      </dsp:txBody>
      <dsp:txXfrm>
        <a:off x="376171" y="1683316"/>
        <a:ext cx="2800349" cy="1680209"/>
      </dsp:txXfrm>
    </dsp:sp>
    <dsp:sp modelId="{BE7E616C-A9FD-DE4B-A428-15FEF06E03FC}">
      <dsp:nvSpPr>
        <dsp:cNvPr id="0" name=""/>
        <dsp:cNvSpPr/>
      </dsp:nvSpPr>
      <dsp:spPr>
        <a:xfrm>
          <a:off x="5803012" y="1683327"/>
          <a:ext cx="2800349" cy="1680209"/>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Engaging in Argument from Evidence</a:t>
          </a:r>
          <a:endParaRPr lang="en-US" sz="2000" b="1" kern="1200" dirty="0">
            <a:solidFill>
              <a:schemeClr val="tx1"/>
            </a:solidFill>
          </a:endParaRPr>
        </a:p>
      </dsp:txBody>
      <dsp:txXfrm>
        <a:off x="5803012" y="1683327"/>
        <a:ext cx="2800349" cy="1680209"/>
      </dsp:txXfrm>
    </dsp:sp>
    <dsp:sp modelId="{C06DF062-13A0-154F-A9F6-A04CE3B9C18B}">
      <dsp:nvSpPr>
        <dsp:cNvPr id="0" name=""/>
        <dsp:cNvSpPr/>
      </dsp:nvSpPr>
      <dsp:spPr>
        <a:xfrm>
          <a:off x="376185" y="3244947"/>
          <a:ext cx="2800349" cy="1680209"/>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Planning and carrying Out Investigations</a:t>
          </a:r>
          <a:endParaRPr lang="en-US" sz="2000" b="1" kern="1200" dirty="0">
            <a:solidFill>
              <a:schemeClr val="tx1"/>
            </a:solidFill>
          </a:endParaRPr>
        </a:p>
      </dsp:txBody>
      <dsp:txXfrm>
        <a:off x="376185" y="3244947"/>
        <a:ext cx="2800349" cy="1680209"/>
      </dsp:txXfrm>
    </dsp:sp>
    <dsp:sp modelId="{41DBDB7E-E46E-7A4F-8BC9-1A9A827F086D}">
      <dsp:nvSpPr>
        <dsp:cNvPr id="0" name=""/>
        <dsp:cNvSpPr/>
      </dsp:nvSpPr>
      <dsp:spPr>
        <a:xfrm>
          <a:off x="5803012" y="3363537"/>
          <a:ext cx="2800349" cy="1680209"/>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Constructing Explanations (in science) &amp; Designing Solutions (in engineering)</a:t>
          </a:r>
          <a:endParaRPr lang="en-US" sz="2000" b="1" kern="1200" dirty="0">
            <a:solidFill>
              <a:schemeClr val="tx1"/>
            </a:solidFill>
          </a:endParaRPr>
        </a:p>
      </dsp:txBody>
      <dsp:txXfrm>
        <a:off x="5803012" y="3363537"/>
        <a:ext cx="2800349" cy="1680209"/>
      </dsp:txXfrm>
    </dsp:sp>
    <dsp:sp modelId="{50B0B847-E2D8-F548-A58A-E286230B70E2}">
      <dsp:nvSpPr>
        <dsp:cNvPr id="0" name=""/>
        <dsp:cNvSpPr/>
      </dsp:nvSpPr>
      <dsp:spPr>
        <a:xfrm>
          <a:off x="405029" y="4826927"/>
          <a:ext cx="2800349" cy="1680209"/>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Analyzing and Interpreting Data</a:t>
          </a:r>
          <a:endParaRPr lang="en-US" sz="2000" b="1" kern="1200" dirty="0">
            <a:solidFill>
              <a:schemeClr val="tx1"/>
            </a:solidFill>
          </a:endParaRPr>
        </a:p>
      </dsp:txBody>
      <dsp:txXfrm>
        <a:off x="405029" y="4826927"/>
        <a:ext cx="2800349" cy="1680209"/>
      </dsp:txXfrm>
    </dsp:sp>
    <dsp:sp modelId="{FE604D2E-52D7-6443-8B77-51EE78506F37}">
      <dsp:nvSpPr>
        <dsp:cNvPr id="0" name=""/>
        <dsp:cNvSpPr/>
      </dsp:nvSpPr>
      <dsp:spPr>
        <a:xfrm>
          <a:off x="5803012" y="5049185"/>
          <a:ext cx="2800349" cy="168020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Obtaining, Evaluating &amp; Communicating Information</a:t>
          </a:r>
          <a:endParaRPr lang="en-US" sz="2000" b="1" kern="1200" dirty="0">
            <a:solidFill>
              <a:schemeClr val="tx1"/>
            </a:solidFill>
          </a:endParaRPr>
        </a:p>
      </dsp:txBody>
      <dsp:txXfrm>
        <a:off x="5803012" y="5049185"/>
        <a:ext cx="2800349" cy="16802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1C404-6602-484E-904A-CA2AD0AB6B36}">
      <dsp:nvSpPr>
        <dsp:cNvPr id="0" name=""/>
        <dsp:cNvSpPr/>
      </dsp:nvSpPr>
      <dsp:spPr>
        <a:xfrm>
          <a:off x="351304" y="0"/>
          <a:ext cx="2800349" cy="1680209"/>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Asking Questions            (in science)/                Defining problems (in engineering)</a:t>
          </a:r>
          <a:endParaRPr lang="en-US" sz="2000" b="1" kern="1200" dirty="0">
            <a:solidFill>
              <a:schemeClr val="tx1"/>
            </a:solidFill>
          </a:endParaRPr>
        </a:p>
      </dsp:txBody>
      <dsp:txXfrm>
        <a:off x="351304" y="0"/>
        <a:ext cx="2800349" cy="1680209"/>
      </dsp:txXfrm>
    </dsp:sp>
    <dsp:sp modelId="{37610563-2E6A-5343-B12C-A7A01176621E}">
      <dsp:nvSpPr>
        <dsp:cNvPr id="0" name=""/>
        <dsp:cNvSpPr/>
      </dsp:nvSpPr>
      <dsp:spPr>
        <a:xfrm>
          <a:off x="5812463" y="0"/>
          <a:ext cx="2741458" cy="1680209"/>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Using Mathematics and Computational Reasoning</a:t>
          </a:r>
          <a:endParaRPr lang="en-US" sz="2000" b="1" kern="1200" dirty="0">
            <a:solidFill>
              <a:schemeClr val="tx1"/>
            </a:solidFill>
          </a:endParaRPr>
        </a:p>
      </dsp:txBody>
      <dsp:txXfrm>
        <a:off x="5812463" y="0"/>
        <a:ext cx="2741458" cy="1680209"/>
      </dsp:txXfrm>
    </dsp:sp>
    <dsp:sp modelId="{D94B57C3-637B-7B41-8030-86F57BD5667B}">
      <dsp:nvSpPr>
        <dsp:cNvPr id="0" name=""/>
        <dsp:cNvSpPr/>
      </dsp:nvSpPr>
      <dsp:spPr>
        <a:xfrm>
          <a:off x="376171" y="1683316"/>
          <a:ext cx="2800349" cy="168020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Developing and using models</a:t>
          </a:r>
          <a:endParaRPr lang="en-US" sz="2000" b="1" kern="1200" dirty="0">
            <a:solidFill>
              <a:schemeClr val="tx1"/>
            </a:solidFill>
          </a:endParaRPr>
        </a:p>
      </dsp:txBody>
      <dsp:txXfrm>
        <a:off x="376171" y="1683316"/>
        <a:ext cx="2800349" cy="1680209"/>
      </dsp:txXfrm>
    </dsp:sp>
    <dsp:sp modelId="{BE7E616C-A9FD-DE4B-A428-15FEF06E03FC}">
      <dsp:nvSpPr>
        <dsp:cNvPr id="0" name=""/>
        <dsp:cNvSpPr/>
      </dsp:nvSpPr>
      <dsp:spPr>
        <a:xfrm>
          <a:off x="5803012" y="1683327"/>
          <a:ext cx="2800349" cy="1680209"/>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Engaging in Argument from Evidence</a:t>
          </a:r>
          <a:endParaRPr lang="en-US" sz="2000" b="1" kern="1200" dirty="0">
            <a:solidFill>
              <a:schemeClr val="tx1"/>
            </a:solidFill>
          </a:endParaRPr>
        </a:p>
      </dsp:txBody>
      <dsp:txXfrm>
        <a:off x="5803012" y="1683327"/>
        <a:ext cx="2800349" cy="1680209"/>
      </dsp:txXfrm>
    </dsp:sp>
    <dsp:sp modelId="{C06DF062-13A0-154F-A9F6-A04CE3B9C18B}">
      <dsp:nvSpPr>
        <dsp:cNvPr id="0" name=""/>
        <dsp:cNvSpPr/>
      </dsp:nvSpPr>
      <dsp:spPr>
        <a:xfrm>
          <a:off x="376185" y="3244947"/>
          <a:ext cx="2800349" cy="1680209"/>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Planning and carrying Out Investigations</a:t>
          </a:r>
          <a:endParaRPr lang="en-US" sz="2000" b="1" kern="1200" dirty="0">
            <a:solidFill>
              <a:schemeClr val="tx1"/>
            </a:solidFill>
          </a:endParaRPr>
        </a:p>
      </dsp:txBody>
      <dsp:txXfrm>
        <a:off x="376185" y="3244947"/>
        <a:ext cx="2800349" cy="1680209"/>
      </dsp:txXfrm>
    </dsp:sp>
    <dsp:sp modelId="{41DBDB7E-E46E-7A4F-8BC9-1A9A827F086D}">
      <dsp:nvSpPr>
        <dsp:cNvPr id="0" name=""/>
        <dsp:cNvSpPr/>
      </dsp:nvSpPr>
      <dsp:spPr>
        <a:xfrm>
          <a:off x="5803012" y="3363537"/>
          <a:ext cx="2800349" cy="1680209"/>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Constructing Explanations (in science) &amp; Designing Solutions (in engineering)</a:t>
          </a:r>
          <a:endParaRPr lang="en-US" sz="2000" b="1" kern="1200" dirty="0">
            <a:solidFill>
              <a:schemeClr val="tx1"/>
            </a:solidFill>
          </a:endParaRPr>
        </a:p>
      </dsp:txBody>
      <dsp:txXfrm>
        <a:off x="5803012" y="3363537"/>
        <a:ext cx="2800349" cy="1680209"/>
      </dsp:txXfrm>
    </dsp:sp>
    <dsp:sp modelId="{50B0B847-E2D8-F548-A58A-E286230B70E2}">
      <dsp:nvSpPr>
        <dsp:cNvPr id="0" name=""/>
        <dsp:cNvSpPr/>
      </dsp:nvSpPr>
      <dsp:spPr>
        <a:xfrm>
          <a:off x="338997" y="4826927"/>
          <a:ext cx="2932414" cy="1680209"/>
        </a:xfrm>
        <a:prstGeom prst="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Analyzing and Interpreting Data</a:t>
          </a:r>
          <a:endParaRPr lang="en-US" sz="2000" b="1" kern="1200" dirty="0">
            <a:solidFill>
              <a:schemeClr val="tx1"/>
            </a:solidFill>
          </a:endParaRPr>
        </a:p>
      </dsp:txBody>
      <dsp:txXfrm>
        <a:off x="338997" y="4826927"/>
        <a:ext cx="2932414" cy="1680209"/>
      </dsp:txXfrm>
    </dsp:sp>
    <dsp:sp modelId="{FE604D2E-52D7-6443-8B77-51EE78506F37}">
      <dsp:nvSpPr>
        <dsp:cNvPr id="0" name=""/>
        <dsp:cNvSpPr/>
      </dsp:nvSpPr>
      <dsp:spPr>
        <a:xfrm>
          <a:off x="5869044" y="5049185"/>
          <a:ext cx="2800349" cy="168020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Obtaining, Evaluating &amp; Communicating Information</a:t>
          </a:r>
          <a:endParaRPr lang="en-US" sz="2000" b="1" kern="1200" dirty="0">
            <a:solidFill>
              <a:schemeClr val="tx1"/>
            </a:solidFill>
          </a:endParaRPr>
        </a:p>
      </dsp:txBody>
      <dsp:txXfrm>
        <a:off x="5869044" y="5049185"/>
        <a:ext cx="2800349" cy="16802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B85732-5E83-1F42-8E43-2746BBDBB37E}" type="datetimeFigureOut">
              <a:rPr lang="en-US" smtClean="0"/>
              <a:t>8/21/2014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0F8F6-BE01-EA4C-BDAB-F0992D6A1C4C}" type="slidenum">
              <a:rPr lang="en-US" smtClean="0"/>
              <a:t>‹#›</a:t>
            </a:fld>
            <a:endParaRPr lang="en-US"/>
          </a:p>
        </p:txBody>
      </p:sp>
    </p:spTree>
    <p:extLst>
      <p:ext uri="{BB962C8B-B14F-4D97-AF65-F5344CB8AC3E}">
        <p14:creationId xmlns:p14="http://schemas.microsoft.com/office/powerpoint/2010/main" val="15287663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515497B-FA91-41B5-BFBF-69E4E497EF9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 not explicit</a:t>
            </a:r>
            <a:r>
              <a:rPr lang="en-US" baseline="0" dirty="0" smtClean="0"/>
              <a:t> in a text book, which makes science seem like a collection of facts (and that these facts are never changing).</a:t>
            </a:r>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14</a:t>
            </a:fld>
            <a:endParaRPr lang="en-US"/>
          </a:p>
        </p:txBody>
      </p:sp>
    </p:spTree>
    <p:extLst>
      <p:ext uri="{BB962C8B-B14F-4D97-AF65-F5344CB8AC3E}">
        <p14:creationId xmlns:p14="http://schemas.microsoft.com/office/powerpoint/2010/main" val="1255534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back to the black box</a:t>
            </a:r>
            <a:r>
              <a:rPr lang="en-US" baseline="0" dirty="0" smtClean="0"/>
              <a:t> activity: in what other practices did you engage? </a:t>
            </a:r>
          </a:p>
          <a:p>
            <a:endParaRPr lang="en-US" baseline="0" dirty="0" smtClean="0"/>
          </a:p>
          <a:p>
            <a:r>
              <a:rPr lang="en-US" dirty="0" smtClean="0"/>
              <a:t>Focus on the interactions between the three main practices:</a:t>
            </a:r>
            <a:r>
              <a:rPr lang="en-US" baseline="0" dirty="0" smtClean="0"/>
              <a:t> </a:t>
            </a:r>
          </a:p>
          <a:p>
            <a:r>
              <a:rPr lang="en-US" baseline="0" dirty="0" smtClean="0"/>
              <a:t>Models/Constructing explanations/engaging in argument from data</a:t>
            </a:r>
          </a:p>
          <a:p>
            <a:endParaRPr lang="en-US" baseline="0" dirty="0" smtClean="0"/>
          </a:p>
        </p:txBody>
      </p:sp>
      <p:sp>
        <p:nvSpPr>
          <p:cNvPr id="4" name="Slide Number Placeholder 3"/>
          <p:cNvSpPr>
            <a:spLocks noGrp="1"/>
          </p:cNvSpPr>
          <p:nvPr>
            <p:ph type="sldNum" sz="quarter" idx="10"/>
          </p:nvPr>
        </p:nvSpPr>
        <p:spPr/>
        <p:txBody>
          <a:bodyPr/>
          <a:lstStyle/>
          <a:p>
            <a:fld id="{C4F0F8F6-BE01-EA4C-BDAB-F0992D6A1C4C}" type="slidenum">
              <a:rPr lang="en-US" smtClean="0"/>
              <a:t>15</a:t>
            </a:fld>
            <a:endParaRPr lang="en-US"/>
          </a:p>
        </p:txBody>
      </p:sp>
    </p:spTree>
    <p:extLst>
      <p:ext uri="{BB962C8B-B14F-4D97-AF65-F5344CB8AC3E}">
        <p14:creationId xmlns:p14="http://schemas.microsoft.com/office/powerpoint/2010/main" val="124404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really,</a:t>
            </a:r>
            <a:r>
              <a:rPr lang="en-US" baseline="0" dirty="0" smtClean="0"/>
              <a:t> you engaged in all of the practices… </a:t>
            </a:r>
            <a:r>
              <a:rPr lang="en-US" dirty="0" smtClean="0"/>
              <a:t>Developing models could be used as an “anchor” practice</a:t>
            </a:r>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16</a:t>
            </a:fld>
            <a:endParaRPr lang="en-US"/>
          </a:p>
        </p:txBody>
      </p:sp>
    </p:spTree>
    <p:extLst>
      <p:ext uri="{BB962C8B-B14F-4D97-AF65-F5344CB8AC3E}">
        <p14:creationId xmlns:p14="http://schemas.microsoft.com/office/powerpoint/2010/main" val="124404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iTEAMS curriculum is</a:t>
            </a:r>
            <a:r>
              <a:rPr lang="en-US" baseline="0" dirty="0" smtClean="0"/>
              <a:t> designed to support teachers in Math, Science and ELA – Common Core and NGSS standards. </a:t>
            </a:r>
            <a:endParaRPr lang="en-US" dirty="0"/>
          </a:p>
        </p:txBody>
      </p:sp>
    </p:spTree>
    <p:extLst>
      <p:ext uri="{BB962C8B-B14F-4D97-AF65-F5344CB8AC3E}">
        <p14:creationId xmlns:p14="http://schemas.microsoft.com/office/powerpoint/2010/main" val="3015291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CaMSP</a:t>
            </a:r>
            <a:r>
              <a:rPr lang="en-US" baseline="0" dirty="0" smtClean="0"/>
              <a:t> Grants are very strict that each teacher MUST participate in 84 hours per year. This includes this meeting (1 hour) plus the 5 days of summer PD and the 3 Release Days. </a:t>
            </a:r>
          </a:p>
          <a:p>
            <a:r>
              <a:rPr lang="en-US" baseline="0" dirty="0" smtClean="0"/>
              <a:t>Teachers also must participate in 24 follow up hours per year. More guidance will be given about this after each session. This includes 3 coaching/observation sessions with our faculty per year plus paid collaborative time and paid online support time. Notes  there will be coffee in the morning June 17 and June 18 and snack but please bring your lunch. You do NOT need to bring food to the Exploratorium. </a:t>
            </a:r>
          </a:p>
          <a:p>
            <a:endParaRPr lang="en-US" baseline="0" dirty="0" smtClean="0"/>
          </a:p>
        </p:txBody>
      </p:sp>
      <p:sp>
        <p:nvSpPr>
          <p:cNvPr id="4" name="Slide Number Placeholder 3"/>
          <p:cNvSpPr>
            <a:spLocks noGrp="1"/>
          </p:cNvSpPr>
          <p:nvPr>
            <p:ph type="sldNum" sz="quarter" idx="10"/>
          </p:nvPr>
        </p:nvSpPr>
        <p:spPr/>
        <p:txBody>
          <a:bodyPr/>
          <a:lstStyle/>
          <a:p>
            <a:fld id="{F65332BE-DDDB-7045-BFBA-6C187F8C5218}" type="slidenum">
              <a:rPr lang="en-US" smtClean="0"/>
              <a:t>18</a:t>
            </a:fld>
            <a:endParaRPr lang="en-US" dirty="0"/>
          </a:p>
        </p:txBody>
      </p:sp>
    </p:spTree>
    <p:extLst>
      <p:ext uri="{BB962C8B-B14F-4D97-AF65-F5344CB8AC3E}">
        <p14:creationId xmlns:p14="http://schemas.microsoft.com/office/powerpoint/2010/main" val="1179300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t>NGSS</a:t>
            </a:r>
            <a:r>
              <a:rPr lang="en-US" sz="1200" b="1" baseline="0" dirty="0" smtClean="0"/>
              <a:t> </a:t>
            </a:r>
            <a:r>
              <a:rPr lang="en-US" sz="1200" b="1" dirty="0" smtClean="0"/>
              <a:t>adopted by SBE on September 4, 2013</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dirty="0" smtClean="0"/>
          </a:p>
          <a:p>
            <a:r>
              <a:rPr lang="en-US" sz="1200" b="1" dirty="0" smtClean="0"/>
              <a:t>July/Aug</a:t>
            </a:r>
            <a:r>
              <a:rPr lang="en-US" sz="1200" b="1" baseline="0" dirty="0" smtClean="0"/>
              <a:t> 2014 </a:t>
            </a:r>
            <a:r>
              <a:rPr lang="en-US" sz="1200" kern="1200" dirty="0" smtClean="0">
                <a:solidFill>
                  <a:schemeClr val="tx1"/>
                </a:solidFill>
                <a:effectLst/>
                <a:latin typeface="+mn-lt"/>
                <a:ea typeface="+mn-ea"/>
                <a:cs typeface="+mn-cs"/>
              </a:rPr>
              <a:t>Presentation of final draft of CA NGSS Implementation Plan to State Board of Education (SBE)</a:t>
            </a:r>
          </a:p>
          <a:p>
            <a:r>
              <a:rPr lang="en-US" sz="1200" kern="1200" dirty="0" smtClean="0">
                <a:solidFill>
                  <a:schemeClr val="tx1"/>
                </a:solidFill>
                <a:effectLst/>
                <a:latin typeface="+mn-lt"/>
                <a:ea typeface="+mn-ea"/>
                <a:cs typeface="+mn-cs"/>
              </a:rPr>
              <a:t>SSPI recommends CA NGSS Implementation Plan to SBE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4</a:t>
            </a:fld>
            <a:endParaRPr lang="en-US"/>
          </a:p>
        </p:txBody>
      </p:sp>
    </p:spTree>
    <p:extLst>
      <p:ext uri="{BB962C8B-B14F-4D97-AF65-F5344CB8AC3E}">
        <p14:creationId xmlns:p14="http://schemas.microsoft.com/office/powerpoint/2010/main" val="4055954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Teachers were very concerned about the lack of curriculum materials and the amount of professional development required to make the new method work. </a:t>
            </a:r>
          </a:p>
          <a:p>
            <a:r>
              <a:rPr lang="en-US" sz="1200" kern="1200" dirty="0" smtClean="0">
                <a:solidFill>
                  <a:schemeClr val="tx1"/>
                </a:solidFill>
                <a:latin typeface="+mn-lt"/>
                <a:ea typeface="+mn-ea"/>
                <a:cs typeface="+mn-cs"/>
              </a:rPr>
              <a:t>Too much while they’re already implementing new Common Core State Standards and the overall Next Generation Science Standards.</a:t>
            </a:r>
          </a:p>
          <a:p>
            <a:r>
              <a:rPr lang="en-US" sz="1200" kern="1200" dirty="0" smtClean="0">
                <a:solidFill>
                  <a:schemeClr val="tx1"/>
                </a:solidFill>
                <a:latin typeface="+mn-lt"/>
                <a:ea typeface="+mn-ea"/>
                <a:cs typeface="+mn-cs"/>
              </a:rPr>
              <a:t>----- Meeting Notes (6/19/14 08:54) -----</a:t>
            </a:r>
          </a:p>
          <a:p>
            <a:r>
              <a:rPr lang="en-US" sz="1200" kern="1200" dirty="0" smtClean="0">
                <a:solidFill>
                  <a:schemeClr val="tx1"/>
                </a:solidFill>
                <a:latin typeface="+mn-lt"/>
                <a:ea typeface="+mn-ea"/>
                <a:cs typeface="+mn-cs"/>
                <a:sym typeface="Wingdings"/>
              </a:rPr>
              <a:t> </a:t>
            </a:r>
            <a:r>
              <a:rPr lang="en-US" sz="1200" kern="1200" dirty="0" smtClean="0">
                <a:solidFill>
                  <a:schemeClr val="tx1"/>
                </a:solidFill>
                <a:latin typeface="+mn-lt"/>
                <a:ea typeface="+mn-ea"/>
                <a:cs typeface="+mn-cs"/>
              </a:rPr>
              <a:t>What</a:t>
            </a:r>
            <a:r>
              <a:rPr lang="en-US" sz="1200" kern="1200" baseline="0" dirty="0" smtClean="0">
                <a:solidFill>
                  <a:schemeClr val="tx1"/>
                </a:solidFill>
                <a:latin typeface="+mn-lt"/>
                <a:ea typeface="+mn-ea"/>
                <a:cs typeface="+mn-cs"/>
              </a:rPr>
              <a:t> will happen to AP courses??</a:t>
            </a:r>
            <a:endParaRPr lang="en-US" sz="1200" kern="1200" dirty="0" smtClean="0">
              <a:solidFill>
                <a:schemeClr val="tx1"/>
              </a:solidFill>
              <a:latin typeface="+mn-lt"/>
              <a:ea typeface="+mn-ea"/>
              <a:cs typeface="+mn-cs"/>
            </a:endParaRPr>
          </a:p>
          <a:p>
            <a:pPr marL="171450" indent="-171450">
              <a:buFont typeface="Wingdings" charset="0"/>
              <a:buChar char="à"/>
            </a:pPr>
            <a:r>
              <a:rPr lang="en-US" sz="1200" kern="1200" dirty="0" smtClean="0">
                <a:solidFill>
                  <a:schemeClr val="tx1"/>
                </a:solidFill>
                <a:latin typeface="+mn-lt"/>
                <a:ea typeface="+mn-ea"/>
                <a:cs typeface="+mn-cs"/>
              </a:rPr>
              <a:t>Interdisciplinary</a:t>
            </a:r>
            <a:r>
              <a:rPr lang="en-US" sz="1200" kern="1200" baseline="0" dirty="0" smtClean="0">
                <a:solidFill>
                  <a:schemeClr val="tx1"/>
                </a:solidFill>
                <a:latin typeface="+mn-lt"/>
                <a:ea typeface="+mn-ea"/>
                <a:cs typeface="+mn-cs"/>
              </a:rPr>
              <a:t> in one but not in other state or school district-</a:t>
            </a:r>
            <a:r>
              <a:rPr lang="en-US" sz="1200" kern="1200" dirty="0" smtClean="0">
                <a:solidFill>
                  <a:schemeClr val="tx1"/>
                </a:solidFill>
                <a:latin typeface="+mn-lt"/>
                <a:ea typeface="+mn-ea"/>
                <a:cs typeface="+mn-cs"/>
              </a:rPr>
              <a:t> kids moving b/w</a:t>
            </a:r>
            <a:r>
              <a:rPr lang="en-US" sz="1200" kern="1200" baseline="0" dirty="0" smtClean="0">
                <a:solidFill>
                  <a:schemeClr val="tx1"/>
                </a:solidFill>
                <a:latin typeface="+mn-lt"/>
                <a:ea typeface="+mn-ea"/>
                <a:cs typeface="+mn-cs"/>
              </a:rPr>
              <a:t> and w/in</a:t>
            </a:r>
            <a:r>
              <a:rPr lang="en-US" sz="1200" kern="1200" dirty="0" smtClean="0">
                <a:solidFill>
                  <a:schemeClr val="tx1"/>
                </a:solidFill>
                <a:latin typeface="+mn-lt"/>
                <a:ea typeface="+mn-ea"/>
                <a:cs typeface="+mn-cs"/>
              </a:rPr>
              <a:t> states affected?</a:t>
            </a:r>
          </a:p>
          <a:p>
            <a:pPr marL="171450" indent="-171450">
              <a:buFont typeface="Wingdings" charset="0"/>
              <a:buChar char="à"/>
            </a:pPr>
            <a:r>
              <a:rPr lang="en-US" sz="1200" kern="1200" dirty="0" smtClean="0">
                <a:solidFill>
                  <a:schemeClr val="tx1"/>
                </a:solidFill>
                <a:latin typeface="+mn-lt"/>
                <a:ea typeface="+mn-ea"/>
                <a:cs typeface="+mn-cs"/>
              </a:rPr>
              <a:t>Text</a:t>
            </a:r>
            <a:r>
              <a:rPr lang="en-US" sz="1200" kern="1200" baseline="0" dirty="0" smtClean="0">
                <a:solidFill>
                  <a:schemeClr val="tx1"/>
                </a:solidFill>
                <a:latin typeface="+mn-lt"/>
                <a:ea typeface="+mn-ea"/>
                <a:cs typeface="+mn-cs"/>
              </a:rPr>
              <a:t> books? Will publishers make the appropriate materials?</a:t>
            </a:r>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5</a:t>
            </a:fld>
            <a:endParaRPr lang="en-US"/>
          </a:p>
        </p:txBody>
      </p:sp>
    </p:spTree>
    <p:extLst>
      <p:ext uri="{BB962C8B-B14F-4D97-AF65-F5344CB8AC3E}">
        <p14:creationId xmlns:p14="http://schemas.microsoft.com/office/powerpoint/2010/main" val="691389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DCI From molecule to organisms: structures and processes=&gt; Topic: Structure, Function, and Information Processing</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DCI Ecosystems: interactions, energy and </a:t>
            </a:r>
            <a:r>
              <a:rPr lang="en-US" sz="1200" b="0" i="0" u="none" strike="noStrike" kern="1200" baseline="0" dirty="0" err="1" smtClean="0">
                <a:solidFill>
                  <a:schemeClr val="tx1"/>
                </a:solidFill>
                <a:latin typeface="+mn-lt"/>
                <a:ea typeface="+mn-ea"/>
                <a:cs typeface="+mn-cs"/>
              </a:rPr>
              <a:t>dyanmics</a:t>
            </a:r>
            <a:r>
              <a:rPr lang="en-US" sz="1200" b="0" i="0" u="none" strike="noStrike" kern="1200" baseline="0" dirty="0" smtClean="0">
                <a:solidFill>
                  <a:schemeClr val="tx1"/>
                </a:solidFill>
                <a:latin typeface="+mn-lt"/>
                <a:ea typeface="+mn-ea"/>
                <a:cs typeface="+mn-cs"/>
              </a:rPr>
              <a:t> =&gt; Under Topic: Interdependent Relationships in Ecosystems: Animals, Plants, and Their Environment</a:t>
            </a:r>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8</a:t>
            </a:fld>
            <a:endParaRPr lang="en-US"/>
          </a:p>
        </p:txBody>
      </p:sp>
    </p:spTree>
    <p:extLst>
      <p:ext uri="{BB962C8B-B14F-4D97-AF65-F5344CB8AC3E}">
        <p14:creationId xmlns:p14="http://schemas.microsoft.com/office/powerpoint/2010/main" val="4021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go back to the last slide and give a couple of examples</a:t>
            </a:r>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9</a:t>
            </a:fld>
            <a:endParaRPr lang="en-US"/>
          </a:p>
        </p:txBody>
      </p:sp>
    </p:spTree>
    <p:extLst>
      <p:ext uri="{BB962C8B-B14F-4D97-AF65-F5344CB8AC3E}">
        <p14:creationId xmlns:p14="http://schemas.microsoft.com/office/powerpoint/2010/main" val="1345689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end</a:t>
            </a:r>
            <a:r>
              <a:rPr lang="en-US" baseline="0" dirty="0" smtClean="0"/>
              <a:t> of day debrief</a:t>
            </a:r>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10</a:t>
            </a:fld>
            <a:endParaRPr lang="en-US"/>
          </a:p>
        </p:txBody>
      </p:sp>
    </p:spTree>
    <p:extLst>
      <p:ext uri="{BB962C8B-B14F-4D97-AF65-F5344CB8AC3E}">
        <p14:creationId xmlns:p14="http://schemas.microsoft.com/office/powerpoint/2010/main" val="3816234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addresses</a:t>
            </a:r>
            <a:r>
              <a:rPr lang="en-US" dirty="0" smtClean="0"/>
              <a:t> </a:t>
            </a:r>
            <a:r>
              <a:rPr lang="en-US" baseline="0" dirty="0" smtClean="0"/>
              <a:t>the “student centered” question</a:t>
            </a:r>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11</a:t>
            </a:fld>
            <a:endParaRPr lang="en-US"/>
          </a:p>
        </p:txBody>
      </p:sp>
    </p:spTree>
    <p:extLst>
      <p:ext uri="{BB962C8B-B14F-4D97-AF65-F5344CB8AC3E}">
        <p14:creationId xmlns:p14="http://schemas.microsoft.com/office/powerpoint/2010/main" val="729687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Practices are highly interconnected and that the practices are at the core of “figuring out.”</a:t>
            </a:r>
          </a:p>
          <a:p>
            <a:r>
              <a:rPr lang="en-US" baseline="0" dirty="0" smtClean="0"/>
              <a:t> Students need to be engaged in the practices to make sense of the core ideas </a:t>
            </a:r>
          </a:p>
          <a:p>
            <a:r>
              <a:rPr lang="en-US" baseline="0" dirty="0" smtClean="0"/>
              <a:t>(Modeling makes a pretty good anchor for all of the other practices).</a:t>
            </a:r>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12</a:t>
            </a:fld>
            <a:endParaRPr lang="en-US"/>
          </a:p>
        </p:txBody>
      </p:sp>
    </p:spTree>
    <p:extLst>
      <p:ext uri="{BB962C8B-B14F-4D97-AF65-F5344CB8AC3E}">
        <p14:creationId xmlns:p14="http://schemas.microsoft.com/office/powerpoint/2010/main" val="1774757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Important to make explicit to students: </a:t>
            </a:r>
          </a:p>
          <a:p>
            <a:pPr marL="857250" lvl="1" indent="-457200">
              <a:buFont typeface="Wingdings" charset="2"/>
              <a:buChar char="§"/>
            </a:pPr>
            <a:r>
              <a:rPr lang="en-US" dirty="0" smtClean="0"/>
              <a:t>Why are we doing this? To construct an explanation to answer a question</a:t>
            </a:r>
            <a:r>
              <a:rPr lang="en-US" baseline="0" dirty="0" smtClean="0"/>
              <a:t> we have about natural phenomena</a:t>
            </a:r>
            <a:endParaRPr lang="en-US" dirty="0" smtClean="0"/>
          </a:p>
          <a:p>
            <a:pPr marL="857250" lvl="1" indent="-457200">
              <a:buFont typeface="Wingdings" charset="2"/>
              <a:buChar char="§"/>
            </a:pPr>
            <a:r>
              <a:rPr lang="en-US" dirty="0" smtClean="0"/>
              <a:t>Why</a:t>
            </a:r>
            <a:r>
              <a:rPr lang="en-US" baseline="0" dirty="0" smtClean="0"/>
              <a:t> in groups? </a:t>
            </a:r>
            <a:r>
              <a:rPr lang="en-US" dirty="0" smtClean="0"/>
              <a:t>Collaborative efforts needed</a:t>
            </a:r>
            <a:r>
              <a:rPr lang="en-US" baseline="0" dirty="0" smtClean="0"/>
              <a:t> throughout the process in science and engineering</a:t>
            </a:r>
            <a:endParaRPr lang="en-US" dirty="0" smtClean="0"/>
          </a:p>
          <a:p>
            <a:endParaRPr lang="en-US" dirty="0"/>
          </a:p>
        </p:txBody>
      </p:sp>
      <p:sp>
        <p:nvSpPr>
          <p:cNvPr id="4" name="Slide Number Placeholder 3"/>
          <p:cNvSpPr>
            <a:spLocks noGrp="1"/>
          </p:cNvSpPr>
          <p:nvPr>
            <p:ph type="sldNum" sz="quarter" idx="10"/>
          </p:nvPr>
        </p:nvSpPr>
        <p:spPr/>
        <p:txBody>
          <a:bodyPr/>
          <a:lstStyle/>
          <a:p>
            <a:fld id="{C4F0F8F6-BE01-EA4C-BDAB-F0992D6A1C4C}" type="slidenum">
              <a:rPr lang="en-US" smtClean="0"/>
              <a:t>13</a:t>
            </a:fld>
            <a:endParaRPr lang="en-US"/>
          </a:p>
        </p:txBody>
      </p:sp>
    </p:spTree>
    <p:extLst>
      <p:ext uri="{BB962C8B-B14F-4D97-AF65-F5344CB8AC3E}">
        <p14:creationId xmlns:p14="http://schemas.microsoft.com/office/powerpoint/2010/main" val="3165082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3D8964-8C66-3B44-B26C-07E41B61B49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1754693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D8964-8C66-3B44-B26C-07E41B61B49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298642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D8964-8C66-3B44-B26C-07E41B61B49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784369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D8964-8C66-3B44-B26C-07E41B61B49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345309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D8964-8C66-3B44-B26C-07E41B61B49F}"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3919980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3D8964-8C66-3B44-B26C-07E41B61B49F}"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52843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3D8964-8C66-3B44-B26C-07E41B61B49F}" type="datetimeFigureOut">
              <a:rPr lang="en-US" smtClean="0"/>
              <a:t>8/21/2014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144958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3D8964-8C66-3B44-B26C-07E41B61B49F}"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358177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D8964-8C66-3B44-B26C-07E41B61B49F}" type="datetimeFigureOut">
              <a:rPr lang="en-US" smtClean="0"/>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3239024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D8964-8C66-3B44-B26C-07E41B61B49F}"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1211981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D8964-8C66-3B44-B26C-07E41B61B49F}"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2A226-E79A-0C46-8577-098035B1AFAE}" type="slidenum">
              <a:rPr lang="en-US" smtClean="0"/>
              <a:t>‹#›</a:t>
            </a:fld>
            <a:endParaRPr lang="en-US"/>
          </a:p>
        </p:txBody>
      </p:sp>
    </p:spTree>
    <p:extLst>
      <p:ext uri="{BB962C8B-B14F-4D97-AF65-F5344CB8AC3E}">
        <p14:creationId xmlns:p14="http://schemas.microsoft.com/office/powerpoint/2010/main" val="425480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D8964-8C66-3B44-B26C-07E41B61B49F}" type="datetimeFigureOut">
              <a:rPr lang="en-US" smtClean="0"/>
              <a:t>8/21/2014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2A226-E79A-0C46-8577-098035B1AFAE}" type="slidenum">
              <a:rPr lang="en-US" smtClean="0"/>
              <a:t>‹#›</a:t>
            </a:fld>
            <a:endParaRPr lang="en-US"/>
          </a:p>
        </p:txBody>
      </p:sp>
    </p:spTree>
    <p:extLst>
      <p:ext uri="{BB962C8B-B14F-4D97-AF65-F5344CB8AC3E}">
        <p14:creationId xmlns:p14="http://schemas.microsoft.com/office/powerpoint/2010/main" val="271182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1752600" y="1363089"/>
            <a:ext cx="5638800" cy="128642"/>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p:cNvSpPr/>
          <p:nvPr/>
        </p:nvSpPr>
        <p:spPr>
          <a:xfrm>
            <a:off x="7590971" y="1366155"/>
            <a:ext cx="457200" cy="12864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p:cNvSpPr/>
          <p:nvPr/>
        </p:nvSpPr>
        <p:spPr>
          <a:xfrm>
            <a:off x="1066800" y="1363089"/>
            <a:ext cx="457200" cy="12864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p:cNvSpPr/>
          <p:nvPr/>
        </p:nvSpPr>
        <p:spPr>
          <a:xfrm>
            <a:off x="609600" y="1363089"/>
            <a:ext cx="304800" cy="12864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ounded Rectangle 30"/>
          <p:cNvSpPr/>
          <p:nvPr/>
        </p:nvSpPr>
        <p:spPr>
          <a:xfrm>
            <a:off x="228600" y="1363089"/>
            <a:ext cx="228600" cy="128642"/>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p:cNvSpPr/>
          <p:nvPr/>
        </p:nvSpPr>
        <p:spPr>
          <a:xfrm>
            <a:off x="8229600" y="1366155"/>
            <a:ext cx="304800" cy="12864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p:cNvSpPr/>
          <p:nvPr/>
        </p:nvSpPr>
        <p:spPr>
          <a:xfrm>
            <a:off x="8686800" y="1366155"/>
            <a:ext cx="228600" cy="128642"/>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ounded Rectangle 34"/>
          <p:cNvSpPr/>
          <p:nvPr/>
        </p:nvSpPr>
        <p:spPr>
          <a:xfrm>
            <a:off x="228600" y="1591689"/>
            <a:ext cx="8686800" cy="76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ed Rectangle 35"/>
          <p:cNvSpPr/>
          <p:nvPr/>
        </p:nvSpPr>
        <p:spPr>
          <a:xfrm>
            <a:off x="228600" y="1213755"/>
            <a:ext cx="8686800" cy="76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248557" y="6299147"/>
            <a:ext cx="8686800" cy="454134"/>
            <a:chOff x="248557" y="5150144"/>
            <a:chExt cx="8686800" cy="454134"/>
          </a:xfrm>
        </p:grpSpPr>
        <p:sp>
          <p:nvSpPr>
            <p:cNvPr id="37" name="Rounded Rectangle 36"/>
            <p:cNvSpPr/>
            <p:nvPr/>
          </p:nvSpPr>
          <p:spPr>
            <a:xfrm>
              <a:off x="1772557" y="5299478"/>
              <a:ext cx="5638800" cy="128642"/>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ounded Rectangle 37"/>
            <p:cNvSpPr/>
            <p:nvPr/>
          </p:nvSpPr>
          <p:spPr>
            <a:xfrm>
              <a:off x="7610928" y="5302544"/>
              <a:ext cx="457200" cy="12864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p:cNvSpPr/>
            <p:nvPr/>
          </p:nvSpPr>
          <p:spPr>
            <a:xfrm>
              <a:off x="1086757" y="5299478"/>
              <a:ext cx="457200" cy="12864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p:cNvSpPr/>
            <p:nvPr/>
          </p:nvSpPr>
          <p:spPr>
            <a:xfrm>
              <a:off x="629557" y="5299478"/>
              <a:ext cx="304800" cy="12864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ounded Rectangle 40"/>
            <p:cNvSpPr/>
            <p:nvPr/>
          </p:nvSpPr>
          <p:spPr>
            <a:xfrm>
              <a:off x="248557" y="5299478"/>
              <a:ext cx="228600" cy="128642"/>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ounded Rectangle 41"/>
            <p:cNvSpPr/>
            <p:nvPr/>
          </p:nvSpPr>
          <p:spPr>
            <a:xfrm>
              <a:off x="8249557" y="5302544"/>
              <a:ext cx="304800" cy="12864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ounded Rectangle 42"/>
            <p:cNvSpPr/>
            <p:nvPr/>
          </p:nvSpPr>
          <p:spPr>
            <a:xfrm>
              <a:off x="8706757" y="5302544"/>
              <a:ext cx="228600" cy="128642"/>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ounded Rectangle 43"/>
            <p:cNvSpPr/>
            <p:nvPr/>
          </p:nvSpPr>
          <p:spPr>
            <a:xfrm>
              <a:off x="248557" y="5528078"/>
              <a:ext cx="8686800" cy="76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ounded Rectangle 44"/>
            <p:cNvSpPr/>
            <p:nvPr/>
          </p:nvSpPr>
          <p:spPr>
            <a:xfrm>
              <a:off x="248557" y="5150144"/>
              <a:ext cx="8686800" cy="76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ounded Rectangle 45"/>
          <p:cNvSpPr/>
          <p:nvPr/>
        </p:nvSpPr>
        <p:spPr>
          <a:xfrm>
            <a:off x="248557" y="1667889"/>
            <a:ext cx="8686800" cy="4336142"/>
          </a:xfrm>
          <a:prstGeom prst="roundRect">
            <a:avLst>
              <a:gd name="adj" fmla="val 9975"/>
            </a:avLst>
          </a:prstGeom>
          <a:ln/>
        </p:spPr>
        <p:style>
          <a:lnRef idx="3">
            <a:schemeClr val="lt1"/>
          </a:lnRef>
          <a:fillRef idx="1">
            <a:schemeClr val="accent1"/>
          </a:fillRef>
          <a:effectRef idx="1">
            <a:schemeClr val="accent1"/>
          </a:effectRef>
          <a:fontRef idx="minor">
            <a:schemeClr val="lt1"/>
          </a:fontRef>
        </p:style>
        <p:txBody>
          <a:bodyPr rtlCol="0" anchor="ctr"/>
          <a:lstStyle/>
          <a:p>
            <a:r>
              <a:rPr lang="en-US" sz="3600" dirty="0" smtClean="0">
                <a:solidFill>
                  <a:schemeClr val="tx1"/>
                </a:solidFill>
              </a:rPr>
              <a:t>iTEAMS </a:t>
            </a:r>
            <a:r>
              <a:rPr lang="en-US" sz="3600" dirty="0">
                <a:solidFill>
                  <a:schemeClr val="tx1"/>
                </a:solidFill>
              </a:rPr>
              <a:t>is designed to provide teachers with </a:t>
            </a:r>
            <a:r>
              <a:rPr lang="en-US" sz="3600" b="1" dirty="0">
                <a:solidFill>
                  <a:schemeClr val="tx1"/>
                </a:solidFill>
              </a:rPr>
              <a:t>the tools to develop inquiry-based lessons</a:t>
            </a:r>
            <a:r>
              <a:rPr lang="en-US" sz="3600" dirty="0">
                <a:solidFill>
                  <a:schemeClr val="tx1"/>
                </a:solidFill>
              </a:rPr>
              <a:t>, </a:t>
            </a:r>
            <a:r>
              <a:rPr lang="en-US" sz="3600" dirty="0" smtClean="0">
                <a:solidFill>
                  <a:schemeClr val="tx1"/>
                </a:solidFill>
              </a:rPr>
              <a:t>and the opportunity </a:t>
            </a:r>
            <a:r>
              <a:rPr lang="en-US" sz="3600" b="1" dirty="0" smtClean="0">
                <a:solidFill>
                  <a:schemeClr val="tx1"/>
                </a:solidFill>
              </a:rPr>
              <a:t>to </a:t>
            </a:r>
            <a:r>
              <a:rPr lang="en-US" sz="3600" b="1" dirty="0">
                <a:solidFill>
                  <a:schemeClr val="tx1"/>
                </a:solidFill>
              </a:rPr>
              <a:t>develop a deep understanding of </a:t>
            </a:r>
            <a:r>
              <a:rPr lang="en-US" sz="3600" b="1" dirty="0" smtClean="0">
                <a:solidFill>
                  <a:schemeClr val="tx1"/>
                </a:solidFill>
              </a:rPr>
              <a:t>implementation of NGSS and Common Core  through support from a team of faculty led by both San Francisco State and the Exploratorium</a:t>
            </a:r>
            <a:r>
              <a:rPr lang="en-US" sz="3600" dirty="0" smtClean="0">
                <a:solidFill>
                  <a:schemeClr val="tx1"/>
                </a:solidFill>
              </a:rPr>
              <a:t>. </a:t>
            </a:r>
            <a:endParaRPr lang="en-US" sz="3600" dirty="0"/>
          </a:p>
          <a:p>
            <a:endParaRPr lang="en-US" dirty="0">
              <a:solidFill>
                <a:schemeClr val="tx1"/>
              </a:solidFill>
            </a:endParaRPr>
          </a:p>
          <a:p>
            <a:r>
              <a:rPr lang="en-US" dirty="0" smtClean="0">
                <a:solidFill>
                  <a:schemeClr val="tx1"/>
                </a:solidFill>
              </a:rPr>
              <a:t>.</a:t>
            </a:r>
            <a:endParaRPr lang="en-US" dirty="0">
              <a:solidFill>
                <a:schemeClr val="tx1"/>
              </a:solidFill>
            </a:endParaRPr>
          </a:p>
        </p:txBody>
      </p:sp>
      <p:sp>
        <p:nvSpPr>
          <p:cNvPr id="2" name="TextBox 1"/>
          <p:cNvSpPr txBox="1"/>
          <p:nvPr/>
        </p:nvSpPr>
        <p:spPr>
          <a:xfrm>
            <a:off x="228600" y="369206"/>
            <a:ext cx="8706757" cy="769441"/>
          </a:xfrm>
          <a:prstGeom prst="rect">
            <a:avLst/>
          </a:prstGeom>
          <a:noFill/>
        </p:spPr>
        <p:txBody>
          <a:bodyPr wrap="square" rtlCol="0">
            <a:spAutoFit/>
          </a:bodyPr>
          <a:lstStyle/>
          <a:p>
            <a:r>
              <a:rPr lang="en-US" sz="4400" dirty="0" smtClean="0">
                <a:latin typeface="Arial Black"/>
                <a:cs typeface="Arial Black"/>
              </a:rPr>
              <a:t>iTEAMS Mission and Goals</a:t>
            </a:r>
            <a:endParaRPr lang="en-US" sz="4400" dirty="0">
              <a:latin typeface="Arial Black"/>
              <a:cs typeface="Arial Black"/>
            </a:endParaRPr>
          </a:p>
        </p:txBody>
      </p:sp>
    </p:spTree>
    <p:extLst>
      <p:ext uri="{BB962C8B-B14F-4D97-AF65-F5344CB8AC3E}">
        <p14:creationId xmlns:p14="http://schemas.microsoft.com/office/powerpoint/2010/main" val="867291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Designing and Using Models </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15213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Implementation of the practices requires a fundamental </a:t>
            </a:r>
            <a:r>
              <a:rPr lang="en-US" b="1" dirty="0"/>
              <a:t>s</a:t>
            </a:r>
            <a:r>
              <a:rPr lang="en-US" b="1" dirty="0" smtClean="0"/>
              <a:t>hift </a:t>
            </a:r>
            <a:endParaRPr lang="en-US" b="1" dirty="0"/>
          </a:p>
        </p:txBody>
      </p:sp>
      <p:sp>
        <p:nvSpPr>
          <p:cNvPr id="5" name="Content Placeholder 4"/>
          <p:cNvSpPr>
            <a:spLocks noGrp="1"/>
          </p:cNvSpPr>
          <p:nvPr>
            <p:ph sz="half" idx="1"/>
          </p:nvPr>
        </p:nvSpPr>
        <p:spPr>
          <a:xfrm>
            <a:off x="457200" y="1871579"/>
            <a:ext cx="4038600" cy="4254584"/>
          </a:xfrm>
        </p:spPr>
        <p:txBody>
          <a:bodyPr/>
          <a:lstStyle/>
          <a:p>
            <a:pPr marL="0" indent="0">
              <a:buNone/>
            </a:pPr>
            <a:r>
              <a:rPr lang="en-US" sz="3200" dirty="0" smtClean="0"/>
              <a:t>From an “information” </a:t>
            </a:r>
            <a:r>
              <a:rPr lang="en-US" sz="3200" dirty="0"/>
              <a:t>f</a:t>
            </a:r>
            <a:r>
              <a:rPr lang="en-US" sz="3200" dirty="0" smtClean="0"/>
              <a:t>rame for instruction</a:t>
            </a:r>
          </a:p>
          <a:p>
            <a:pPr marL="0" indent="0" algn="ctr">
              <a:buNone/>
            </a:pPr>
            <a:r>
              <a:rPr lang="en-US" sz="3200" b="1" dirty="0" smtClean="0"/>
              <a:t>“Knowing About</a:t>
            </a:r>
            <a:r>
              <a:rPr lang="en-US" b="1" dirty="0" smtClean="0"/>
              <a:t>”</a:t>
            </a:r>
          </a:p>
          <a:p>
            <a:endParaRPr lang="en-US" dirty="0"/>
          </a:p>
          <a:p>
            <a:endParaRPr lang="en-US" dirty="0"/>
          </a:p>
        </p:txBody>
      </p:sp>
      <p:sp>
        <p:nvSpPr>
          <p:cNvPr id="6" name="Content Placeholder 5"/>
          <p:cNvSpPr>
            <a:spLocks noGrp="1"/>
          </p:cNvSpPr>
          <p:nvPr>
            <p:ph sz="half" idx="2"/>
          </p:nvPr>
        </p:nvSpPr>
        <p:spPr>
          <a:xfrm>
            <a:off x="4848727" y="1871579"/>
            <a:ext cx="4038600" cy="4254584"/>
          </a:xfrm>
        </p:spPr>
        <p:txBody>
          <a:bodyPr>
            <a:normAutofit/>
          </a:bodyPr>
          <a:lstStyle/>
          <a:p>
            <a:pPr marL="0" indent="0">
              <a:buNone/>
            </a:pPr>
            <a:r>
              <a:rPr lang="en-US" sz="3200" dirty="0" smtClean="0"/>
              <a:t>To a “sense making” frame for instruction</a:t>
            </a:r>
          </a:p>
          <a:p>
            <a:pPr marL="0" indent="0" algn="ctr">
              <a:buNone/>
            </a:pPr>
            <a:r>
              <a:rPr lang="en-US" sz="3200" b="1" dirty="0" smtClean="0"/>
              <a:t>“</a:t>
            </a:r>
            <a:r>
              <a:rPr lang="en-US" sz="3200" b="1" dirty="0"/>
              <a:t>F</a:t>
            </a:r>
            <a:r>
              <a:rPr lang="en-US" sz="3200" b="1" dirty="0" smtClean="0"/>
              <a:t>iguring Out”</a:t>
            </a:r>
            <a:endParaRPr lang="en-US" sz="3200" b="1" dirty="0"/>
          </a:p>
        </p:txBody>
      </p:sp>
      <p:pic>
        <p:nvPicPr>
          <p:cNvPr id="2" name="Picture 1" descr="Screen Shot 2014-06-18 at 8.14.5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531" y="3600843"/>
            <a:ext cx="4102764" cy="3028615"/>
          </a:xfrm>
          <a:prstGeom prst="rect">
            <a:avLst/>
          </a:prstGeom>
        </p:spPr>
      </p:pic>
      <p:pic>
        <p:nvPicPr>
          <p:cNvPr id="3" name="Picture 2" descr="Screen Shot 2014-06-18 at 8.15.12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6017" y="3614800"/>
            <a:ext cx="4061310" cy="3033848"/>
          </a:xfrm>
          <a:prstGeom prst="rect">
            <a:avLst/>
          </a:prstGeom>
        </p:spPr>
      </p:pic>
      <p:sp>
        <p:nvSpPr>
          <p:cNvPr id="7" name="TextBox 6"/>
          <p:cNvSpPr txBox="1"/>
          <p:nvPr/>
        </p:nvSpPr>
        <p:spPr>
          <a:xfrm>
            <a:off x="4342294" y="6488668"/>
            <a:ext cx="4801706" cy="369332"/>
          </a:xfrm>
          <a:prstGeom prst="rect">
            <a:avLst/>
          </a:prstGeom>
          <a:noFill/>
        </p:spPr>
        <p:txBody>
          <a:bodyPr wrap="square" rtlCol="0">
            <a:spAutoFit/>
          </a:bodyPr>
          <a:lstStyle/>
          <a:p>
            <a:r>
              <a:rPr lang="en-US" dirty="0"/>
              <a:t>Cindy </a:t>
            </a:r>
            <a:r>
              <a:rPr lang="en-US" dirty="0" err="1" smtClean="0"/>
              <a:t>Passmore</a:t>
            </a:r>
            <a:r>
              <a:rPr lang="en-US" dirty="0" smtClean="0"/>
              <a:t>, </a:t>
            </a:r>
            <a:r>
              <a:rPr lang="en-US" i="1" dirty="0" smtClean="0"/>
              <a:t>Associate </a:t>
            </a:r>
            <a:r>
              <a:rPr lang="en-US" i="1" dirty="0"/>
              <a:t>Professor, </a:t>
            </a:r>
            <a:r>
              <a:rPr lang="en-US" i="1" dirty="0" smtClean="0"/>
              <a:t>UC Davis</a:t>
            </a:r>
            <a:endParaRPr lang="en-US" dirty="0"/>
          </a:p>
        </p:txBody>
      </p:sp>
    </p:spTree>
    <p:extLst>
      <p:ext uri="{BB962C8B-B14F-4D97-AF65-F5344CB8AC3E}">
        <p14:creationId xmlns:p14="http://schemas.microsoft.com/office/powerpoint/2010/main" val="41364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tical Title 5"/>
          <p:cNvSpPr>
            <a:spLocks noGrp="1"/>
          </p:cNvSpPr>
          <p:nvPr>
            <p:ph type="title" orient="vert"/>
          </p:nvPr>
        </p:nvSpPr>
        <p:spPr>
          <a:xfrm rot="16200000">
            <a:off x="4251034" y="-4251038"/>
            <a:ext cx="542421" cy="9044493"/>
          </a:xfrm>
        </p:spPr>
        <p:txBody>
          <a:bodyPr>
            <a:noAutofit/>
          </a:bodyPr>
          <a:lstStyle/>
          <a:p>
            <a:r>
              <a:rPr lang="en-US" sz="3000" b="1" dirty="0" smtClean="0">
                <a:solidFill>
                  <a:schemeClr val="tx2"/>
                </a:solidFill>
              </a:rPr>
              <a:t>Scientific and Engineering Practices</a:t>
            </a:r>
            <a:endParaRPr lang="en-US" sz="3000" b="1" dirty="0">
              <a:solidFill>
                <a:schemeClr val="tx2"/>
              </a:solidFill>
            </a:endParaRPr>
          </a:p>
        </p:txBody>
      </p:sp>
      <p:sp>
        <p:nvSpPr>
          <p:cNvPr id="7" name="Vertical Text Placeholder 6"/>
          <p:cNvSpPr>
            <a:spLocks noGrp="1"/>
          </p:cNvSpPr>
          <p:nvPr>
            <p:ph type="body" orient="vert" idx="1"/>
          </p:nvPr>
        </p:nvSpPr>
        <p:spPr>
          <a:xfrm>
            <a:off x="137359" y="1061639"/>
            <a:ext cx="6019800" cy="5615438"/>
          </a:xfrm>
        </p:spPr>
        <p:txBody>
          <a:bodyPr/>
          <a:lstStyle/>
          <a:p>
            <a:pPr marL="0" indent="0">
              <a:buNone/>
            </a:pPr>
            <a:endParaRPr lang="en-US" dirty="0"/>
          </a:p>
        </p:txBody>
      </p:sp>
      <p:graphicFrame>
        <p:nvGraphicFramePr>
          <p:cNvPr id="5" name="Content Placeholder 4"/>
          <p:cNvGraphicFramePr>
            <a:graphicFrameLocks noGrp="1"/>
          </p:cNvGraphicFramePr>
          <p:nvPr>
            <p:ph sz="half" idx="4294967295"/>
            <p:extLst>
              <p:ext uri="{D42A27DB-BD31-4B8C-83A1-F6EECF244321}">
                <p14:modId xmlns:p14="http://schemas.microsoft.com/office/powerpoint/2010/main" val="4062226056"/>
              </p:ext>
            </p:extLst>
          </p:nvPr>
        </p:nvGraphicFramePr>
        <p:xfrm>
          <a:off x="-143612" y="675126"/>
          <a:ext cx="5358421" cy="60728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5256955" y="928934"/>
            <a:ext cx="3700694" cy="5509199"/>
          </a:xfrm>
          <a:prstGeom prst="rect">
            <a:avLst/>
          </a:prstGeom>
        </p:spPr>
        <p:txBody>
          <a:bodyPr wrap="square">
            <a:spAutoFit/>
          </a:bodyPr>
          <a:lstStyle/>
          <a:p>
            <a:r>
              <a:rPr lang="en-US" sz="2200" dirty="0" smtClean="0"/>
              <a:t>Framework:</a:t>
            </a:r>
          </a:p>
          <a:p>
            <a:r>
              <a:rPr lang="en-US" sz="2200" dirty="0" smtClean="0"/>
              <a:t>“ Engaging </a:t>
            </a:r>
            <a:r>
              <a:rPr lang="en-US" sz="2200" dirty="0"/>
              <a:t>in the full range of scientific practices helps students understand how scientific knowledge develops</a:t>
            </a:r>
          </a:p>
          <a:p>
            <a:r>
              <a:rPr lang="en-US" sz="2200" dirty="0"/>
              <a:t>and gives them an appreciation of the wide range of approaches that are used to investigate, model,</a:t>
            </a:r>
          </a:p>
          <a:p>
            <a:r>
              <a:rPr lang="en-US" sz="2200" dirty="0"/>
              <a:t>and explain the world. </a:t>
            </a:r>
            <a:endParaRPr lang="en-US" sz="2200" dirty="0" smtClean="0"/>
          </a:p>
          <a:p>
            <a:r>
              <a:rPr lang="en-US" sz="2200" dirty="0" smtClean="0"/>
              <a:t>Similarly</a:t>
            </a:r>
            <a:r>
              <a:rPr lang="en-US" sz="2200" dirty="0"/>
              <a:t>, engaging in the practices of engineering helps students understand the</a:t>
            </a:r>
          </a:p>
          <a:p>
            <a:r>
              <a:rPr lang="en-US" sz="2200" dirty="0"/>
              <a:t>work of engineers and the links between engineering and science</a:t>
            </a:r>
            <a:r>
              <a:rPr lang="en-US" sz="2200" dirty="0" smtClean="0"/>
              <a:t>.”</a:t>
            </a:r>
            <a:endParaRPr lang="en-US" sz="2200" dirty="0"/>
          </a:p>
        </p:txBody>
      </p:sp>
    </p:spTree>
    <p:extLst>
      <p:ext uri="{BB962C8B-B14F-4D97-AF65-F5344CB8AC3E}">
        <p14:creationId xmlns:p14="http://schemas.microsoft.com/office/powerpoint/2010/main" val="3609032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Developing and Using Models in Science</a:t>
            </a:r>
            <a:endParaRPr lang="en-US" sz="3600" b="1" dirty="0"/>
          </a:p>
        </p:txBody>
      </p:sp>
      <p:sp>
        <p:nvSpPr>
          <p:cNvPr id="5" name="Content Placeholder 4"/>
          <p:cNvSpPr>
            <a:spLocks noGrp="1"/>
          </p:cNvSpPr>
          <p:nvPr>
            <p:ph idx="1"/>
          </p:nvPr>
        </p:nvSpPr>
        <p:spPr>
          <a:xfrm>
            <a:off x="457200" y="1323473"/>
            <a:ext cx="8229600" cy="5284313"/>
          </a:xfrm>
        </p:spPr>
        <p:txBody>
          <a:bodyPr>
            <a:normAutofit/>
          </a:bodyPr>
          <a:lstStyle/>
          <a:p>
            <a:r>
              <a:rPr lang="en-US" sz="2700" b="1" u="sng" dirty="0" smtClean="0"/>
              <a:t>Models</a:t>
            </a:r>
            <a:r>
              <a:rPr lang="en-US" sz="2700" dirty="0" smtClean="0"/>
              <a:t> are representations of sets of </a:t>
            </a:r>
            <a:r>
              <a:rPr lang="en-US" sz="2700" dirty="0"/>
              <a:t>i</a:t>
            </a:r>
            <a:r>
              <a:rPr lang="en-US" sz="2700" dirty="0" smtClean="0"/>
              <a:t>deas that can be used to explain, predict, and make sense of phenomena</a:t>
            </a:r>
          </a:p>
          <a:p>
            <a:r>
              <a:rPr lang="en-US" sz="2700" b="1" u="sng" dirty="0" smtClean="0"/>
              <a:t>Modeling</a:t>
            </a:r>
            <a:r>
              <a:rPr lang="en-US" sz="2700" b="1" dirty="0" smtClean="0"/>
              <a:t> </a:t>
            </a:r>
            <a:r>
              <a:rPr lang="en-US" sz="2700" dirty="0" smtClean="0"/>
              <a:t>is when students are actively engaged in grappling with ideas which can explain a given phenomena. In this </a:t>
            </a:r>
            <a:r>
              <a:rPr lang="en-US" sz="2700" u="sng" dirty="0" smtClean="0"/>
              <a:t>process</a:t>
            </a:r>
            <a:r>
              <a:rPr lang="en-US" sz="2700" dirty="0" smtClean="0"/>
              <a:t>, learners engage in:</a:t>
            </a:r>
            <a:endParaRPr lang="en-US" sz="2700" dirty="0"/>
          </a:p>
          <a:p>
            <a:pPr marL="857250" lvl="1" indent="-457200"/>
            <a:r>
              <a:rPr lang="en-US" sz="2700" i="1" dirty="0" smtClean="0"/>
              <a:t>Developing</a:t>
            </a:r>
            <a:r>
              <a:rPr lang="en-US" sz="2700" dirty="0" smtClean="0"/>
              <a:t> </a:t>
            </a:r>
            <a:r>
              <a:rPr lang="en-US" sz="2700" dirty="0"/>
              <a:t>a model that </a:t>
            </a:r>
            <a:r>
              <a:rPr lang="en-US" sz="2700" dirty="0" smtClean="0"/>
              <a:t>explains or answers a question </a:t>
            </a:r>
          </a:p>
          <a:p>
            <a:pPr marL="857250" lvl="1" indent="-457200"/>
            <a:r>
              <a:rPr lang="en-US" sz="2700" i="1" dirty="0" smtClean="0"/>
              <a:t>Evaluating</a:t>
            </a:r>
            <a:r>
              <a:rPr lang="en-US" sz="2700" dirty="0" smtClean="0"/>
              <a:t> </a:t>
            </a:r>
            <a:r>
              <a:rPr lang="en-US" sz="2700" dirty="0"/>
              <a:t>that model against empirical </a:t>
            </a:r>
            <a:r>
              <a:rPr lang="en-US" sz="2700" dirty="0" smtClean="0"/>
              <a:t>evidence</a:t>
            </a:r>
          </a:p>
          <a:p>
            <a:pPr marL="857250" lvl="1" indent="-457200"/>
            <a:r>
              <a:rPr lang="en-US" sz="2700" i="1" dirty="0" smtClean="0"/>
              <a:t>Using</a:t>
            </a:r>
            <a:r>
              <a:rPr lang="en-US" sz="2700" dirty="0" smtClean="0"/>
              <a:t> </a:t>
            </a:r>
            <a:r>
              <a:rPr lang="en-US" sz="2700" dirty="0"/>
              <a:t>the model to illustrate, predict and explain</a:t>
            </a:r>
          </a:p>
          <a:p>
            <a:pPr marL="857250" lvl="1" indent="-457200"/>
            <a:r>
              <a:rPr lang="en-US" sz="2700" i="1" dirty="0"/>
              <a:t>Revising</a:t>
            </a:r>
            <a:r>
              <a:rPr lang="en-US" sz="2700" dirty="0"/>
              <a:t> that model as new evidence is </a:t>
            </a:r>
            <a:r>
              <a:rPr lang="en-US" sz="2700" dirty="0" smtClean="0"/>
              <a:t>gathered</a:t>
            </a:r>
            <a:endParaRPr lang="en-US" sz="2700" dirty="0"/>
          </a:p>
          <a:p>
            <a:endParaRPr lang="en-US" sz="2400" dirty="0" smtClean="0"/>
          </a:p>
        </p:txBody>
      </p:sp>
      <p:sp>
        <p:nvSpPr>
          <p:cNvPr id="6" name="TextBox 5"/>
          <p:cNvSpPr txBox="1"/>
          <p:nvPr/>
        </p:nvSpPr>
        <p:spPr>
          <a:xfrm>
            <a:off x="4342294" y="6488668"/>
            <a:ext cx="4801706" cy="369332"/>
          </a:xfrm>
          <a:prstGeom prst="rect">
            <a:avLst/>
          </a:prstGeom>
          <a:noFill/>
        </p:spPr>
        <p:txBody>
          <a:bodyPr wrap="square" rtlCol="0">
            <a:spAutoFit/>
          </a:bodyPr>
          <a:lstStyle/>
          <a:p>
            <a:r>
              <a:rPr lang="en-US" dirty="0"/>
              <a:t>Cindy </a:t>
            </a:r>
            <a:r>
              <a:rPr lang="en-US" dirty="0" err="1" smtClean="0"/>
              <a:t>Passmore</a:t>
            </a:r>
            <a:r>
              <a:rPr lang="en-US" dirty="0" smtClean="0"/>
              <a:t>, </a:t>
            </a:r>
            <a:r>
              <a:rPr lang="en-US" i="1" dirty="0" smtClean="0"/>
              <a:t>Associate </a:t>
            </a:r>
            <a:r>
              <a:rPr lang="en-US" i="1" dirty="0"/>
              <a:t>Professor, </a:t>
            </a:r>
            <a:r>
              <a:rPr lang="en-US" i="1" dirty="0" smtClean="0"/>
              <a:t>UC Davis</a:t>
            </a:r>
            <a:endParaRPr lang="en-US" dirty="0"/>
          </a:p>
        </p:txBody>
      </p:sp>
    </p:spTree>
    <p:extLst>
      <p:ext uri="{BB962C8B-B14F-4D97-AF65-F5344CB8AC3E}">
        <p14:creationId xmlns:p14="http://schemas.microsoft.com/office/powerpoint/2010/main" val="2915650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451"/>
            <a:ext cx="8229600" cy="668225"/>
          </a:xfrm>
        </p:spPr>
        <p:txBody>
          <a:bodyPr>
            <a:normAutofit fontScale="90000"/>
          </a:bodyPr>
          <a:lstStyle/>
          <a:p>
            <a:r>
              <a:rPr lang="en-US" b="1" dirty="0"/>
              <a:t>Why engage students in modeling?</a:t>
            </a:r>
            <a:br>
              <a:rPr lang="en-US" b="1" dirty="0"/>
            </a:br>
            <a:endParaRPr lang="en-US" b="1" dirty="0"/>
          </a:p>
        </p:txBody>
      </p:sp>
      <p:sp>
        <p:nvSpPr>
          <p:cNvPr id="3" name="Content Placeholder 2"/>
          <p:cNvSpPr>
            <a:spLocks noGrp="1"/>
          </p:cNvSpPr>
          <p:nvPr>
            <p:ph idx="1"/>
          </p:nvPr>
        </p:nvSpPr>
        <p:spPr>
          <a:xfrm>
            <a:off x="457200" y="1151967"/>
            <a:ext cx="8433342" cy="5074412"/>
          </a:xfrm>
        </p:spPr>
        <p:txBody>
          <a:bodyPr>
            <a:noAutofit/>
          </a:bodyPr>
          <a:lstStyle/>
          <a:p>
            <a:pPr marL="0" indent="0">
              <a:buNone/>
            </a:pPr>
            <a:r>
              <a:rPr lang="en-US" sz="2800" dirty="0" smtClean="0"/>
              <a:t>Framework: this practices helps </a:t>
            </a:r>
            <a:r>
              <a:rPr lang="en-US" sz="2800" dirty="0"/>
              <a:t>learners to “establish, extend, and refine knowledge”</a:t>
            </a:r>
          </a:p>
          <a:p>
            <a:pPr marL="0" indent="0">
              <a:buNone/>
            </a:pPr>
            <a:endParaRPr lang="en-US" sz="1200" dirty="0"/>
          </a:p>
          <a:p>
            <a:pPr marL="0" indent="0">
              <a:buNone/>
            </a:pPr>
            <a:r>
              <a:rPr lang="en-US" sz="2600" dirty="0" smtClean="0"/>
              <a:t>Modeling helps students build</a:t>
            </a:r>
          </a:p>
          <a:p>
            <a:pPr>
              <a:buFont typeface="Wingdings" charset="2"/>
              <a:buChar char="Ø"/>
            </a:pPr>
            <a:r>
              <a:rPr lang="en-US" sz="2600" b="1" dirty="0" smtClean="0"/>
              <a:t>subject </a:t>
            </a:r>
            <a:r>
              <a:rPr lang="en-US" sz="2600" b="1" dirty="0"/>
              <a:t>matter </a:t>
            </a:r>
            <a:r>
              <a:rPr lang="en-US" sz="2600" b="1" dirty="0" smtClean="0"/>
              <a:t>understanding- </a:t>
            </a:r>
            <a:r>
              <a:rPr lang="en-US" sz="2600" dirty="0"/>
              <a:t>models make </a:t>
            </a:r>
            <a:r>
              <a:rPr lang="en-US" sz="2600" dirty="0" smtClean="0"/>
              <a:t>invisible processes</a:t>
            </a:r>
            <a:r>
              <a:rPr lang="en-US" sz="2600" dirty="0"/>
              <a:t>, mechanisms and components visible and </a:t>
            </a:r>
            <a:r>
              <a:rPr lang="en-US" sz="2600" dirty="0" smtClean="0"/>
              <a:t>testable</a:t>
            </a:r>
            <a:endParaRPr lang="en-US" sz="2600" dirty="0"/>
          </a:p>
          <a:p>
            <a:pPr>
              <a:buFont typeface="Wingdings" charset="2"/>
              <a:buChar char="Ø"/>
            </a:pPr>
            <a:r>
              <a:rPr lang="en-US" sz="2600" b="1" dirty="0" smtClean="0"/>
              <a:t>understanding </a:t>
            </a:r>
            <a:r>
              <a:rPr lang="en-US" sz="2600" b="1" dirty="0"/>
              <a:t>of the way science </a:t>
            </a:r>
            <a:r>
              <a:rPr lang="en-US" sz="2600" b="1" dirty="0" smtClean="0"/>
              <a:t>works</a:t>
            </a:r>
            <a:r>
              <a:rPr lang="en-US" sz="2600" dirty="0" smtClean="0"/>
              <a:t>- testing </a:t>
            </a:r>
            <a:r>
              <a:rPr lang="en-US" sz="2600" dirty="0"/>
              <a:t>and revising models of systems and processes </a:t>
            </a:r>
            <a:r>
              <a:rPr lang="en-US" sz="2600" dirty="0" smtClean="0"/>
              <a:t>used in </a:t>
            </a:r>
            <a:r>
              <a:rPr lang="en-US" sz="2600" dirty="0"/>
              <a:t>science and </a:t>
            </a:r>
            <a:r>
              <a:rPr lang="en-US" sz="2600" dirty="0" smtClean="0"/>
              <a:t>engineering</a:t>
            </a:r>
            <a:endParaRPr lang="en-US" sz="2600" dirty="0"/>
          </a:p>
          <a:p>
            <a:pPr>
              <a:buFont typeface="Wingdings" charset="2"/>
              <a:buChar char="Ø"/>
            </a:pPr>
            <a:r>
              <a:rPr lang="en-US" sz="2600" b="1" dirty="0" smtClean="0"/>
              <a:t>practices </a:t>
            </a:r>
            <a:r>
              <a:rPr lang="en-US" sz="2600" b="1" dirty="0"/>
              <a:t>and </a:t>
            </a:r>
            <a:r>
              <a:rPr lang="en-US" sz="2600" b="1" dirty="0" smtClean="0"/>
              <a:t>skills-</a:t>
            </a:r>
            <a:r>
              <a:rPr lang="en-US" sz="2600" dirty="0" smtClean="0"/>
              <a:t> </a:t>
            </a:r>
            <a:r>
              <a:rPr lang="en-US" sz="2600" dirty="0"/>
              <a:t>systems thinking</a:t>
            </a:r>
            <a:r>
              <a:rPr lang="en-US" sz="2600" dirty="0" smtClean="0"/>
              <a:t>; collaboration, </a:t>
            </a:r>
            <a:r>
              <a:rPr lang="en-US" sz="2600" dirty="0"/>
              <a:t>sharing </a:t>
            </a:r>
            <a:r>
              <a:rPr lang="en-US" sz="2600" dirty="0" smtClean="0"/>
              <a:t>and evaluating </a:t>
            </a:r>
            <a:r>
              <a:rPr lang="en-US" sz="2600" dirty="0"/>
              <a:t>ideas; thinking about evidence and </a:t>
            </a:r>
            <a:r>
              <a:rPr lang="en-US" sz="2600" dirty="0" smtClean="0"/>
              <a:t>mechanisms</a:t>
            </a:r>
            <a:endParaRPr lang="en-US" sz="2600" dirty="0"/>
          </a:p>
        </p:txBody>
      </p:sp>
      <p:sp>
        <p:nvSpPr>
          <p:cNvPr id="4" name="TextBox 3"/>
          <p:cNvSpPr txBox="1"/>
          <p:nvPr/>
        </p:nvSpPr>
        <p:spPr>
          <a:xfrm>
            <a:off x="4342294" y="6488668"/>
            <a:ext cx="4801706" cy="369332"/>
          </a:xfrm>
          <a:prstGeom prst="rect">
            <a:avLst/>
          </a:prstGeom>
          <a:noFill/>
        </p:spPr>
        <p:txBody>
          <a:bodyPr wrap="square" rtlCol="0">
            <a:spAutoFit/>
          </a:bodyPr>
          <a:lstStyle/>
          <a:p>
            <a:r>
              <a:rPr lang="en-US" dirty="0"/>
              <a:t>Cindy </a:t>
            </a:r>
            <a:r>
              <a:rPr lang="en-US" dirty="0" err="1" smtClean="0"/>
              <a:t>Passmore</a:t>
            </a:r>
            <a:r>
              <a:rPr lang="en-US" dirty="0" smtClean="0"/>
              <a:t>, </a:t>
            </a:r>
            <a:r>
              <a:rPr lang="en-US" i="1" dirty="0" smtClean="0"/>
              <a:t>Associate </a:t>
            </a:r>
            <a:r>
              <a:rPr lang="en-US" i="1" dirty="0"/>
              <a:t>Professor, </a:t>
            </a:r>
            <a:r>
              <a:rPr lang="en-US" i="1" dirty="0" smtClean="0"/>
              <a:t>UC Davis</a:t>
            </a:r>
            <a:endParaRPr lang="en-US" dirty="0"/>
          </a:p>
        </p:txBody>
      </p:sp>
    </p:spTree>
    <p:extLst>
      <p:ext uri="{BB962C8B-B14F-4D97-AF65-F5344CB8AC3E}">
        <p14:creationId xmlns:p14="http://schemas.microsoft.com/office/powerpoint/2010/main" val="1764999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4294967295"/>
            <p:extLst>
              <p:ext uri="{D42A27DB-BD31-4B8C-83A1-F6EECF244321}">
                <p14:modId xmlns:p14="http://schemas.microsoft.com/office/powerpoint/2010/main" val="3512840845"/>
              </p:ext>
            </p:extLst>
          </p:nvPr>
        </p:nvGraphicFramePr>
        <p:xfrm>
          <a:off x="-16077" y="128601"/>
          <a:ext cx="9003323" cy="6976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1611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4294967295"/>
            <p:extLst>
              <p:ext uri="{D42A27DB-BD31-4B8C-83A1-F6EECF244321}">
                <p14:modId xmlns:p14="http://schemas.microsoft.com/office/powerpoint/2010/main" val="82549185"/>
              </p:ext>
            </p:extLst>
          </p:nvPr>
        </p:nvGraphicFramePr>
        <p:xfrm>
          <a:off x="-16077" y="128601"/>
          <a:ext cx="9003323" cy="6976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Arrow Connector 3"/>
          <p:cNvCxnSpPr/>
          <p:nvPr/>
        </p:nvCxnSpPr>
        <p:spPr>
          <a:xfrm>
            <a:off x="2914316" y="2741757"/>
            <a:ext cx="3060221" cy="1356448"/>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2325019" y="2927229"/>
            <a:ext cx="3649518" cy="2798084"/>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2914316" y="2430410"/>
            <a:ext cx="2901478" cy="1"/>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2088300" y="1463615"/>
            <a:ext cx="0" cy="579369"/>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2907973" y="817903"/>
            <a:ext cx="2907821" cy="1033138"/>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1593157" y="3077894"/>
            <a:ext cx="0" cy="581141"/>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539992" y="3228560"/>
            <a:ext cx="0" cy="2496753"/>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a:off x="2712523" y="1205329"/>
            <a:ext cx="3262016" cy="1033139"/>
          </a:xfrm>
          <a:prstGeom prst="straightConnector1">
            <a:avLst/>
          </a:prstGeom>
          <a:ln w="7620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H="1" flipV="1">
            <a:off x="2914316" y="2741757"/>
            <a:ext cx="3212623" cy="336137"/>
          </a:xfrm>
          <a:prstGeom prst="straightConnector1">
            <a:avLst/>
          </a:prstGeom>
          <a:ln w="7620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flipV="1">
            <a:off x="2712523" y="2927229"/>
            <a:ext cx="3262016" cy="1980184"/>
          </a:xfrm>
          <a:prstGeom prst="straightConnector1">
            <a:avLst/>
          </a:prstGeom>
          <a:ln w="7620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flipV="1">
            <a:off x="1993571" y="2978973"/>
            <a:ext cx="4133368" cy="3456624"/>
          </a:xfrm>
          <a:prstGeom prst="straightConnector1">
            <a:avLst/>
          </a:prstGeom>
          <a:ln w="7620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V="1">
            <a:off x="367768" y="2858527"/>
            <a:ext cx="1" cy="2604370"/>
          </a:xfrm>
          <a:prstGeom prst="straightConnector1">
            <a:avLst/>
          </a:prstGeom>
          <a:ln w="7620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1401197" y="1460000"/>
            <a:ext cx="0" cy="783588"/>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flipV="1">
            <a:off x="1207358" y="2978973"/>
            <a:ext cx="0" cy="57937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2645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86100" y="171450"/>
            <a:ext cx="6019800" cy="4953000"/>
          </a:xfrm>
          <a:prstGeom prst="ellipse">
            <a:avLst/>
          </a:prstGeom>
          <a:solidFill>
            <a:srgbClr val="646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white"/>
              </a:solidFill>
            </a:endParaRPr>
          </a:p>
        </p:txBody>
      </p:sp>
      <p:sp>
        <p:nvSpPr>
          <p:cNvPr id="2" name="Oval 1"/>
          <p:cNvSpPr/>
          <p:nvPr/>
        </p:nvSpPr>
        <p:spPr>
          <a:xfrm>
            <a:off x="85725" y="152400"/>
            <a:ext cx="6019800" cy="4953000"/>
          </a:xfrm>
          <a:prstGeom prst="ellipse">
            <a:avLst/>
          </a:prstGeom>
          <a:solidFill>
            <a:srgbClr val="FF6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white"/>
              </a:solidFill>
            </a:endParaRPr>
          </a:p>
        </p:txBody>
      </p:sp>
      <p:sp>
        <p:nvSpPr>
          <p:cNvPr id="3" name="Oval 2"/>
          <p:cNvSpPr/>
          <p:nvPr/>
        </p:nvSpPr>
        <p:spPr>
          <a:xfrm>
            <a:off x="1562100" y="1828800"/>
            <a:ext cx="6019800" cy="4953000"/>
          </a:xfrm>
          <a:prstGeom prst="ellipse">
            <a:avLst/>
          </a:prstGeom>
          <a:solidFill>
            <a:srgbClr val="FFF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white"/>
              </a:solidFill>
            </a:endParaRPr>
          </a:p>
        </p:txBody>
      </p:sp>
      <p:grpSp>
        <p:nvGrpSpPr>
          <p:cNvPr id="5" name="Group 28"/>
          <p:cNvGrpSpPr/>
          <p:nvPr/>
        </p:nvGrpSpPr>
        <p:grpSpPr>
          <a:xfrm>
            <a:off x="81665" y="133350"/>
            <a:ext cx="7505027" cy="6620607"/>
            <a:chOff x="91190" y="152400"/>
            <a:chExt cx="7505027" cy="6620607"/>
          </a:xfrm>
          <a:solidFill>
            <a:srgbClr val="FFAA75"/>
          </a:solidFill>
        </p:grpSpPr>
        <p:sp>
          <p:nvSpPr>
            <p:cNvPr id="28" name="Pie 27"/>
            <p:cNvSpPr/>
            <p:nvPr/>
          </p:nvSpPr>
          <p:spPr>
            <a:xfrm>
              <a:off x="1585210" y="1828800"/>
              <a:ext cx="6011007" cy="4944207"/>
            </a:xfrm>
            <a:prstGeom prst="pie">
              <a:avLst>
                <a:gd name="adj1" fmla="val 10211296"/>
                <a:gd name="adj2" fmla="val 18226563"/>
              </a:avLst>
            </a:prstGeom>
            <a:grpFill/>
            <a:ln>
              <a:solidFill>
                <a:srgbClr val="FFA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black"/>
                </a:solidFill>
              </a:endParaRPr>
            </a:p>
          </p:txBody>
        </p:sp>
        <p:sp>
          <p:nvSpPr>
            <p:cNvPr id="27" name="Pie 26"/>
            <p:cNvSpPr/>
            <p:nvPr/>
          </p:nvSpPr>
          <p:spPr>
            <a:xfrm>
              <a:off x="91190" y="152400"/>
              <a:ext cx="5972907" cy="4944207"/>
            </a:xfrm>
            <a:prstGeom prst="pie">
              <a:avLst>
                <a:gd name="adj1" fmla="val 21071800"/>
                <a:gd name="adj2" fmla="val 7393938"/>
              </a:avLst>
            </a:prstGeom>
            <a:grpFill/>
            <a:ln>
              <a:solidFill>
                <a:srgbClr val="FFAA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black"/>
                </a:solidFill>
              </a:endParaRPr>
            </a:p>
          </p:txBody>
        </p:sp>
      </p:grpSp>
      <p:sp>
        <p:nvSpPr>
          <p:cNvPr id="18" name="TextBox 17"/>
          <p:cNvSpPr txBox="1"/>
          <p:nvPr/>
        </p:nvSpPr>
        <p:spPr>
          <a:xfrm>
            <a:off x="7620000" y="5715000"/>
            <a:ext cx="1188396" cy="646331"/>
          </a:xfrm>
          <a:prstGeom prst="rect">
            <a:avLst/>
          </a:prstGeom>
          <a:noFill/>
        </p:spPr>
        <p:txBody>
          <a:bodyPr wrap="square" rtlCol="0">
            <a:spAutoFit/>
          </a:bodyPr>
          <a:lstStyle/>
          <a:p>
            <a:pPr algn="r" eaLnBrk="1" fontAlgn="auto" hangingPunct="1">
              <a:spcBef>
                <a:spcPts val="0"/>
              </a:spcBef>
              <a:spcAft>
                <a:spcPts val="0"/>
              </a:spcAft>
            </a:pPr>
            <a:r>
              <a:rPr lang="en-US" sz="1200" dirty="0" smtClean="0">
                <a:latin typeface="Calibri"/>
              </a:rPr>
              <a:t>Based on work </a:t>
            </a:r>
          </a:p>
          <a:p>
            <a:pPr algn="r" eaLnBrk="1" fontAlgn="auto" hangingPunct="1">
              <a:spcBef>
                <a:spcPts val="0"/>
              </a:spcBef>
              <a:spcAft>
                <a:spcPts val="0"/>
              </a:spcAft>
            </a:pPr>
            <a:r>
              <a:rPr lang="en-US" sz="1200" dirty="0" smtClean="0">
                <a:latin typeface="Calibri"/>
              </a:rPr>
              <a:t>by Tina Chuek</a:t>
            </a:r>
          </a:p>
          <a:p>
            <a:pPr algn="r" eaLnBrk="1" fontAlgn="auto" hangingPunct="1">
              <a:spcBef>
                <a:spcPts val="0"/>
              </a:spcBef>
              <a:spcAft>
                <a:spcPts val="0"/>
              </a:spcAft>
            </a:pPr>
            <a:r>
              <a:rPr lang="en-US" sz="1200" dirty="0" smtClean="0">
                <a:latin typeface="Calibri"/>
              </a:rPr>
              <a:t>ell.stanford.edu</a:t>
            </a:r>
            <a:endParaRPr lang="en-US" sz="1200" dirty="0">
              <a:latin typeface="Calibri"/>
            </a:endParaRPr>
          </a:p>
        </p:txBody>
      </p:sp>
      <p:grpSp>
        <p:nvGrpSpPr>
          <p:cNvPr id="6" name="Group 24"/>
          <p:cNvGrpSpPr/>
          <p:nvPr/>
        </p:nvGrpSpPr>
        <p:grpSpPr>
          <a:xfrm>
            <a:off x="110240" y="157389"/>
            <a:ext cx="8965162" cy="4974187"/>
            <a:chOff x="3903113" y="136934"/>
            <a:chExt cx="8965162" cy="4974187"/>
          </a:xfrm>
          <a:solidFill>
            <a:srgbClr val="A78FA7"/>
          </a:solidFill>
        </p:grpSpPr>
        <p:sp>
          <p:nvSpPr>
            <p:cNvPr id="23" name="Pie 22"/>
            <p:cNvSpPr/>
            <p:nvPr/>
          </p:nvSpPr>
          <p:spPr>
            <a:xfrm>
              <a:off x="6895368" y="166914"/>
              <a:ext cx="5972907" cy="4944207"/>
            </a:xfrm>
            <a:prstGeom prst="pie">
              <a:avLst>
                <a:gd name="adj1" fmla="val 7555632"/>
                <a:gd name="adj2" fmla="val 14121510"/>
              </a:avLst>
            </a:prstGeom>
            <a:grpFill/>
            <a:ln>
              <a:solidFill>
                <a:srgbClr val="A78F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black"/>
                </a:solidFill>
              </a:endParaRPr>
            </a:p>
          </p:txBody>
        </p:sp>
        <p:sp>
          <p:nvSpPr>
            <p:cNvPr id="24" name="Pie 23"/>
            <p:cNvSpPr/>
            <p:nvPr/>
          </p:nvSpPr>
          <p:spPr>
            <a:xfrm>
              <a:off x="3903113" y="136934"/>
              <a:ext cx="5972907" cy="4944207"/>
            </a:xfrm>
            <a:prstGeom prst="pie">
              <a:avLst>
                <a:gd name="adj1" fmla="val 18375285"/>
                <a:gd name="adj2" fmla="val 3290500"/>
              </a:avLst>
            </a:prstGeom>
            <a:grpFill/>
            <a:ln>
              <a:solidFill>
                <a:srgbClr val="A78F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black"/>
                </a:solidFill>
              </a:endParaRPr>
            </a:p>
          </p:txBody>
        </p:sp>
      </p:grpSp>
      <p:grpSp>
        <p:nvGrpSpPr>
          <p:cNvPr id="7" name="Group 31"/>
          <p:cNvGrpSpPr/>
          <p:nvPr/>
        </p:nvGrpSpPr>
        <p:grpSpPr>
          <a:xfrm>
            <a:off x="1555230" y="167390"/>
            <a:ext cx="7511897" cy="6605617"/>
            <a:chOff x="1555230" y="167390"/>
            <a:chExt cx="7511897" cy="6605617"/>
          </a:xfrm>
          <a:solidFill>
            <a:srgbClr val="64FF64"/>
          </a:solidFill>
        </p:grpSpPr>
        <p:sp>
          <p:nvSpPr>
            <p:cNvPr id="30" name="Pie 29"/>
            <p:cNvSpPr/>
            <p:nvPr/>
          </p:nvSpPr>
          <p:spPr>
            <a:xfrm>
              <a:off x="1555230" y="1828800"/>
              <a:ext cx="6011007" cy="4944207"/>
            </a:xfrm>
            <a:prstGeom prst="pie">
              <a:avLst>
                <a:gd name="adj1" fmla="val 14231774"/>
                <a:gd name="adj2" fmla="val 600142"/>
              </a:avLst>
            </a:prstGeom>
            <a:grpFill/>
            <a:ln>
              <a:solidFill>
                <a:srgbClr val="64FF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black"/>
                </a:solidFill>
              </a:endParaRPr>
            </a:p>
          </p:txBody>
        </p:sp>
        <p:sp>
          <p:nvSpPr>
            <p:cNvPr id="31" name="Pie 30"/>
            <p:cNvSpPr/>
            <p:nvPr/>
          </p:nvSpPr>
          <p:spPr>
            <a:xfrm>
              <a:off x="3094220" y="167390"/>
              <a:ext cx="5972907" cy="4944207"/>
            </a:xfrm>
            <a:prstGeom prst="pie">
              <a:avLst>
                <a:gd name="adj1" fmla="val 3434321"/>
                <a:gd name="adj2" fmla="val 11392322"/>
              </a:avLst>
            </a:prstGeom>
            <a:grpFill/>
            <a:ln>
              <a:solidFill>
                <a:srgbClr val="64FF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black"/>
                </a:solidFill>
              </a:endParaRPr>
            </a:p>
          </p:txBody>
        </p:sp>
      </p:grpSp>
      <p:grpSp>
        <p:nvGrpSpPr>
          <p:cNvPr id="8" name="Group 21"/>
          <p:cNvGrpSpPr/>
          <p:nvPr/>
        </p:nvGrpSpPr>
        <p:grpSpPr>
          <a:xfrm>
            <a:off x="106179" y="171450"/>
            <a:ext cx="8945807" cy="6572983"/>
            <a:chOff x="76199" y="152400"/>
            <a:chExt cx="8982808" cy="6611028"/>
          </a:xfrm>
          <a:solidFill>
            <a:schemeClr val="bg1">
              <a:lumMod val="85000"/>
            </a:schemeClr>
          </a:solidFill>
        </p:grpSpPr>
        <p:sp>
          <p:nvSpPr>
            <p:cNvPr id="19" name="Pie 18"/>
            <p:cNvSpPr/>
            <p:nvPr/>
          </p:nvSpPr>
          <p:spPr>
            <a:xfrm>
              <a:off x="76199" y="152400"/>
              <a:ext cx="6011007" cy="4944207"/>
            </a:xfrm>
            <a:prstGeom prst="pie">
              <a:avLst>
                <a:gd name="adj1" fmla="val 21088595"/>
                <a:gd name="adj2" fmla="val 3300634"/>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black"/>
                </a:solidFill>
              </a:endParaRPr>
            </a:p>
          </p:txBody>
        </p:sp>
        <p:sp>
          <p:nvSpPr>
            <p:cNvPr id="20" name="Pie 19"/>
            <p:cNvSpPr/>
            <p:nvPr/>
          </p:nvSpPr>
          <p:spPr>
            <a:xfrm>
              <a:off x="1570893" y="1819221"/>
              <a:ext cx="6011007" cy="4944207"/>
            </a:xfrm>
            <a:prstGeom prst="pie">
              <a:avLst>
                <a:gd name="adj1" fmla="val 14195564"/>
                <a:gd name="adj2" fmla="val 18263721"/>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black"/>
                </a:solidFill>
              </a:endParaRPr>
            </a:p>
          </p:txBody>
        </p:sp>
        <p:sp>
          <p:nvSpPr>
            <p:cNvPr id="21" name="Pie 20"/>
            <p:cNvSpPr/>
            <p:nvPr/>
          </p:nvSpPr>
          <p:spPr>
            <a:xfrm>
              <a:off x="3086100" y="180353"/>
              <a:ext cx="5972907" cy="4944207"/>
            </a:xfrm>
            <a:prstGeom prst="pie">
              <a:avLst>
                <a:gd name="adj1" fmla="val 7555632"/>
                <a:gd name="adj2" fmla="val 11392322"/>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black"/>
                </a:solidFill>
              </a:endParaRPr>
            </a:p>
          </p:txBody>
        </p:sp>
      </p:grpSp>
      <p:sp>
        <p:nvSpPr>
          <p:cNvPr id="17" name="Oval 16"/>
          <p:cNvSpPr/>
          <p:nvPr/>
        </p:nvSpPr>
        <p:spPr>
          <a:xfrm>
            <a:off x="86457" y="143608"/>
            <a:ext cx="6019800" cy="4953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white"/>
              </a:solidFill>
            </a:endParaRPr>
          </a:p>
        </p:txBody>
      </p:sp>
      <p:sp>
        <p:nvSpPr>
          <p:cNvPr id="15" name="Oval 14"/>
          <p:cNvSpPr/>
          <p:nvPr/>
        </p:nvSpPr>
        <p:spPr>
          <a:xfrm>
            <a:off x="1556240" y="1820008"/>
            <a:ext cx="6019800" cy="4953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white"/>
              </a:solidFill>
            </a:endParaRPr>
          </a:p>
        </p:txBody>
      </p:sp>
      <p:sp>
        <p:nvSpPr>
          <p:cNvPr id="16" name="Oval 15"/>
          <p:cNvSpPr/>
          <p:nvPr/>
        </p:nvSpPr>
        <p:spPr>
          <a:xfrm>
            <a:off x="3086100" y="180975"/>
            <a:ext cx="6019800" cy="4953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dirty="0">
              <a:solidFill>
                <a:prstClr val="white"/>
              </a:solidFill>
            </a:endParaRPr>
          </a:p>
        </p:txBody>
      </p:sp>
      <p:sp>
        <p:nvSpPr>
          <p:cNvPr id="33" name="Title 1"/>
          <p:cNvSpPr txBox="1">
            <a:spLocks/>
          </p:cNvSpPr>
          <p:nvPr/>
        </p:nvSpPr>
        <p:spPr>
          <a:xfrm>
            <a:off x="1981200" y="304800"/>
            <a:ext cx="1524000" cy="5635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b="1" dirty="0" smtClean="0">
                <a:solidFill>
                  <a:prstClr val="black"/>
                </a:solidFill>
              </a:rPr>
              <a:t>Math</a:t>
            </a:r>
            <a:endParaRPr lang="en-US" sz="2800" b="1" dirty="0">
              <a:solidFill>
                <a:prstClr val="black"/>
              </a:solidFill>
            </a:endParaRPr>
          </a:p>
        </p:txBody>
      </p:sp>
      <p:sp>
        <p:nvSpPr>
          <p:cNvPr id="34" name="Title 1"/>
          <p:cNvSpPr txBox="1">
            <a:spLocks/>
          </p:cNvSpPr>
          <p:nvPr/>
        </p:nvSpPr>
        <p:spPr>
          <a:xfrm>
            <a:off x="5257800" y="304800"/>
            <a:ext cx="1676400" cy="5635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b="1" dirty="0" smtClean="0">
                <a:solidFill>
                  <a:prstClr val="black"/>
                </a:solidFill>
              </a:rPr>
              <a:t>Science</a:t>
            </a:r>
            <a:endParaRPr lang="en-US" sz="2800" b="1" dirty="0">
              <a:solidFill>
                <a:prstClr val="black"/>
              </a:solidFill>
            </a:endParaRPr>
          </a:p>
        </p:txBody>
      </p:sp>
      <p:sp>
        <p:nvSpPr>
          <p:cNvPr id="35" name="Title 1"/>
          <p:cNvSpPr txBox="1">
            <a:spLocks/>
          </p:cNvSpPr>
          <p:nvPr/>
        </p:nvSpPr>
        <p:spPr>
          <a:xfrm>
            <a:off x="4068485" y="6203346"/>
            <a:ext cx="1524000" cy="5635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800" b="1" dirty="0" smtClean="0">
                <a:solidFill>
                  <a:prstClr val="black"/>
                </a:solidFill>
              </a:rPr>
              <a:t>ELA</a:t>
            </a:r>
            <a:endParaRPr lang="en-US" sz="2800" b="1" dirty="0">
              <a:solidFill>
                <a:prstClr val="black"/>
              </a:solidFill>
            </a:endParaRPr>
          </a:p>
        </p:txBody>
      </p:sp>
      <p:sp>
        <p:nvSpPr>
          <p:cNvPr id="36" name="Content Placeholder 2"/>
          <p:cNvSpPr txBox="1">
            <a:spLocks/>
          </p:cNvSpPr>
          <p:nvPr/>
        </p:nvSpPr>
        <p:spPr>
          <a:xfrm>
            <a:off x="457200" y="1079700"/>
            <a:ext cx="2998325" cy="2992297"/>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5888" indent="-115888" fontAlgn="auto">
              <a:spcAft>
                <a:spcPts val="0"/>
              </a:spcAft>
              <a:buFont typeface="Arial" pitchFamily="34" charset="0"/>
              <a:buNone/>
              <a:tabLst>
                <a:tab pos="404813" algn="l"/>
              </a:tabLst>
            </a:pPr>
            <a:r>
              <a:rPr lang="en-US" sz="1400" b="1" dirty="0" smtClean="0">
                <a:solidFill>
                  <a:prstClr val="black"/>
                </a:solidFill>
              </a:rPr>
              <a:t>		M1:</a:t>
            </a:r>
            <a:r>
              <a:rPr lang="en-US" sz="1400" dirty="0" smtClean="0">
                <a:solidFill>
                  <a:prstClr val="black"/>
                </a:solidFill>
              </a:rPr>
              <a:t> Make sense of problems </a:t>
            </a:r>
            <a:br>
              <a:rPr lang="en-US" sz="1400" dirty="0" smtClean="0">
                <a:solidFill>
                  <a:prstClr val="black"/>
                </a:solidFill>
              </a:rPr>
            </a:br>
            <a:r>
              <a:rPr lang="en-US" sz="1400" dirty="0" smtClean="0">
                <a:solidFill>
                  <a:prstClr val="black"/>
                </a:solidFill>
              </a:rPr>
              <a:t>and persevere in solving them </a:t>
            </a:r>
          </a:p>
          <a:p>
            <a:pPr marL="115888" indent="-115888" fontAlgn="auto">
              <a:spcAft>
                <a:spcPts val="0"/>
              </a:spcAft>
              <a:buFont typeface="Arial" pitchFamily="34" charset="0"/>
              <a:buNone/>
            </a:pPr>
            <a:r>
              <a:rPr lang="en-US" sz="1400" b="1" dirty="0" smtClean="0">
                <a:solidFill>
                  <a:prstClr val="black"/>
                </a:solidFill>
              </a:rPr>
              <a:t>M2:</a:t>
            </a:r>
            <a:r>
              <a:rPr lang="en-US" sz="1400" dirty="0" smtClean="0">
                <a:solidFill>
                  <a:prstClr val="black"/>
                </a:solidFill>
              </a:rPr>
              <a:t> Reason abstractly &amp; </a:t>
            </a:r>
            <a:br>
              <a:rPr lang="en-US" sz="1400" dirty="0" smtClean="0">
                <a:solidFill>
                  <a:prstClr val="black"/>
                </a:solidFill>
              </a:rPr>
            </a:br>
            <a:r>
              <a:rPr lang="en-US" sz="1400" dirty="0" smtClean="0">
                <a:solidFill>
                  <a:prstClr val="black"/>
                </a:solidFill>
              </a:rPr>
              <a:t>quantitatively</a:t>
            </a:r>
          </a:p>
          <a:p>
            <a:pPr marL="115888" indent="-115888" fontAlgn="auto">
              <a:spcAft>
                <a:spcPts val="0"/>
              </a:spcAft>
              <a:buFont typeface="Arial" pitchFamily="34" charset="0"/>
              <a:buNone/>
            </a:pPr>
            <a:r>
              <a:rPr lang="en-US" sz="1400" b="1" dirty="0" smtClean="0">
                <a:solidFill>
                  <a:prstClr val="black"/>
                </a:solidFill>
              </a:rPr>
              <a:t>M6: </a:t>
            </a:r>
            <a:r>
              <a:rPr lang="en-US" sz="1400" dirty="0" smtClean="0">
                <a:solidFill>
                  <a:prstClr val="black"/>
                </a:solidFill>
              </a:rPr>
              <a:t>Attend to precision</a:t>
            </a:r>
          </a:p>
          <a:p>
            <a:pPr marL="115888" indent="-115888" fontAlgn="auto">
              <a:spcAft>
                <a:spcPts val="0"/>
              </a:spcAft>
              <a:buFont typeface="Arial" pitchFamily="34" charset="0"/>
              <a:buNone/>
            </a:pPr>
            <a:r>
              <a:rPr lang="en-US" sz="1400" b="1" dirty="0" smtClean="0">
                <a:solidFill>
                  <a:prstClr val="black"/>
                </a:solidFill>
              </a:rPr>
              <a:t>M7: </a:t>
            </a:r>
            <a:r>
              <a:rPr lang="en-US" sz="1400" dirty="0" smtClean="0">
                <a:solidFill>
                  <a:prstClr val="black"/>
                </a:solidFill>
              </a:rPr>
              <a:t>Look for &amp; make </a:t>
            </a:r>
            <a:br>
              <a:rPr lang="en-US" sz="1400" dirty="0" smtClean="0">
                <a:solidFill>
                  <a:prstClr val="black"/>
                </a:solidFill>
              </a:rPr>
            </a:br>
            <a:r>
              <a:rPr lang="en-US" sz="1400" dirty="0" smtClean="0">
                <a:solidFill>
                  <a:prstClr val="black"/>
                </a:solidFill>
              </a:rPr>
              <a:t>use of structure</a:t>
            </a:r>
          </a:p>
          <a:p>
            <a:pPr marL="115888" indent="-115888" fontAlgn="auto">
              <a:spcAft>
                <a:spcPts val="0"/>
              </a:spcAft>
              <a:buFont typeface="Arial" pitchFamily="34" charset="0"/>
              <a:buNone/>
            </a:pPr>
            <a:r>
              <a:rPr lang="en-US" sz="1400" b="1" dirty="0" smtClean="0">
                <a:solidFill>
                  <a:prstClr val="black"/>
                </a:solidFill>
              </a:rPr>
              <a:t>M8: </a:t>
            </a:r>
            <a:r>
              <a:rPr lang="en-US" sz="1400" dirty="0" smtClean="0">
                <a:solidFill>
                  <a:prstClr val="black"/>
                </a:solidFill>
              </a:rPr>
              <a:t>Look for &amp; </a:t>
            </a:r>
            <a:br>
              <a:rPr lang="en-US" sz="1400" dirty="0" smtClean="0">
                <a:solidFill>
                  <a:prstClr val="black"/>
                </a:solidFill>
              </a:rPr>
            </a:br>
            <a:r>
              <a:rPr lang="en-US" sz="1400" dirty="0" smtClean="0">
                <a:solidFill>
                  <a:prstClr val="black"/>
                </a:solidFill>
              </a:rPr>
              <a:t>make use of </a:t>
            </a:r>
            <a:br>
              <a:rPr lang="en-US" sz="1400" dirty="0" smtClean="0">
                <a:solidFill>
                  <a:prstClr val="black"/>
                </a:solidFill>
              </a:rPr>
            </a:br>
            <a:r>
              <a:rPr lang="en-US" sz="1400" dirty="0" smtClean="0">
                <a:solidFill>
                  <a:prstClr val="black"/>
                </a:solidFill>
              </a:rPr>
              <a:t>regularity </a:t>
            </a:r>
            <a:br>
              <a:rPr lang="en-US" sz="1400" dirty="0" smtClean="0">
                <a:solidFill>
                  <a:prstClr val="black"/>
                </a:solidFill>
              </a:rPr>
            </a:br>
            <a:r>
              <a:rPr lang="en-US" sz="1400" dirty="0" smtClean="0">
                <a:solidFill>
                  <a:prstClr val="black"/>
                </a:solidFill>
              </a:rPr>
              <a:t>in repeated </a:t>
            </a:r>
            <a:br>
              <a:rPr lang="en-US" sz="1400" dirty="0" smtClean="0">
                <a:solidFill>
                  <a:prstClr val="black"/>
                </a:solidFill>
              </a:rPr>
            </a:br>
            <a:r>
              <a:rPr lang="en-US" sz="1400" dirty="0" smtClean="0">
                <a:solidFill>
                  <a:prstClr val="black"/>
                </a:solidFill>
              </a:rPr>
              <a:t>reasoning</a:t>
            </a:r>
            <a:endParaRPr lang="en-US" sz="1400" dirty="0">
              <a:solidFill>
                <a:prstClr val="black"/>
              </a:solidFill>
            </a:endParaRPr>
          </a:p>
        </p:txBody>
      </p:sp>
      <p:sp>
        <p:nvSpPr>
          <p:cNvPr id="37" name="Content Placeholder 2"/>
          <p:cNvSpPr txBox="1">
            <a:spLocks/>
          </p:cNvSpPr>
          <p:nvPr/>
        </p:nvSpPr>
        <p:spPr>
          <a:xfrm>
            <a:off x="5851586" y="1079700"/>
            <a:ext cx="3200400" cy="2438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5888" indent="-115888" fontAlgn="auto">
              <a:spcAft>
                <a:spcPts val="0"/>
              </a:spcAft>
              <a:buFont typeface="Arial" pitchFamily="34" charset="0"/>
              <a:buNone/>
            </a:pPr>
            <a:r>
              <a:rPr lang="en-US" sz="1400" b="1" dirty="0" smtClean="0">
                <a:solidFill>
                  <a:prstClr val="black"/>
                </a:solidFill>
              </a:rPr>
              <a:t>S1: </a:t>
            </a:r>
            <a:r>
              <a:rPr lang="en-US" sz="1400" dirty="0" smtClean="0">
                <a:solidFill>
                  <a:prstClr val="black"/>
                </a:solidFill>
              </a:rPr>
              <a:t>Ask questions and define </a:t>
            </a:r>
            <a:br>
              <a:rPr lang="en-US" sz="1400" dirty="0" smtClean="0">
                <a:solidFill>
                  <a:prstClr val="black"/>
                </a:solidFill>
              </a:rPr>
            </a:br>
            <a:r>
              <a:rPr lang="en-US" sz="1400" dirty="0" smtClean="0">
                <a:solidFill>
                  <a:prstClr val="black"/>
                </a:solidFill>
              </a:rPr>
              <a:t>problems</a:t>
            </a:r>
          </a:p>
          <a:p>
            <a:pPr marL="347663" indent="-115888" fontAlgn="auto">
              <a:spcAft>
                <a:spcPts val="0"/>
              </a:spcAft>
              <a:buFont typeface="Arial" pitchFamily="34" charset="0"/>
              <a:buNone/>
            </a:pPr>
            <a:r>
              <a:rPr lang="en-US" sz="1400" b="1" dirty="0" smtClean="0">
                <a:solidFill>
                  <a:prstClr val="black"/>
                </a:solidFill>
              </a:rPr>
              <a:t>S3</a:t>
            </a:r>
            <a:r>
              <a:rPr lang="en-US" sz="1400" dirty="0" smtClean="0">
                <a:solidFill>
                  <a:prstClr val="black"/>
                </a:solidFill>
              </a:rPr>
              <a:t>: Plan &amp; carry out investigations</a:t>
            </a:r>
          </a:p>
          <a:p>
            <a:pPr marL="463550" indent="-115888" fontAlgn="auto">
              <a:spcAft>
                <a:spcPts val="0"/>
              </a:spcAft>
              <a:buFont typeface="Arial" pitchFamily="34" charset="0"/>
              <a:buNone/>
            </a:pPr>
            <a:r>
              <a:rPr lang="en-US" sz="1400" b="1" dirty="0" smtClean="0">
                <a:solidFill>
                  <a:prstClr val="black"/>
                </a:solidFill>
              </a:rPr>
              <a:t>S4: </a:t>
            </a:r>
            <a:r>
              <a:rPr lang="en-US" sz="1400" dirty="0" smtClean="0">
                <a:solidFill>
                  <a:prstClr val="black"/>
                </a:solidFill>
              </a:rPr>
              <a:t>Analyze &amp; interpret data</a:t>
            </a:r>
          </a:p>
          <a:p>
            <a:pPr marL="1257300" indent="-463550" fontAlgn="auto">
              <a:spcAft>
                <a:spcPts val="0"/>
              </a:spcAft>
              <a:buFont typeface="Arial" pitchFamily="34" charset="0"/>
              <a:buNone/>
            </a:pPr>
            <a:r>
              <a:rPr lang="en-US" sz="1400" b="1" dirty="0" smtClean="0">
                <a:solidFill>
                  <a:prstClr val="black"/>
                </a:solidFill>
              </a:rPr>
              <a:t>S6:</a:t>
            </a:r>
            <a:r>
              <a:rPr lang="en-US" sz="1400" dirty="0" smtClean="0">
                <a:solidFill>
                  <a:prstClr val="black"/>
                </a:solidFill>
              </a:rPr>
              <a:t> Construct explanations &amp; design solutions</a:t>
            </a:r>
            <a:endParaRPr lang="en-US" sz="1400" dirty="0">
              <a:solidFill>
                <a:prstClr val="black"/>
              </a:solidFill>
            </a:endParaRPr>
          </a:p>
        </p:txBody>
      </p:sp>
      <p:sp>
        <p:nvSpPr>
          <p:cNvPr id="38" name="Content Placeholder 2"/>
          <p:cNvSpPr txBox="1">
            <a:spLocks/>
          </p:cNvSpPr>
          <p:nvPr/>
        </p:nvSpPr>
        <p:spPr>
          <a:xfrm>
            <a:off x="3590199" y="648432"/>
            <a:ext cx="2286000" cy="13150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5888" indent="-115888" fontAlgn="auto">
              <a:spcAft>
                <a:spcPts val="0"/>
              </a:spcAft>
              <a:buFont typeface="Arial" pitchFamily="34" charset="0"/>
              <a:buNone/>
              <a:tabLst>
                <a:tab pos="288925" algn="l"/>
                <a:tab pos="509588" algn="l"/>
              </a:tabLst>
            </a:pPr>
            <a:r>
              <a:rPr lang="en-US" sz="1400" b="1" dirty="0" smtClean="0">
                <a:solidFill>
                  <a:prstClr val="black"/>
                </a:solidFill>
              </a:rPr>
              <a:t>			M4. Models </a:t>
            </a:r>
            <a:br>
              <a:rPr lang="en-US" sz="1400" b="1" dirty="0" smtClean="0">
                <a:solidFill>
                  <a:prstClr val="black"/>
                </a:solidFill>
              </a:rPr>
            </a:br>
            <a:r>
              <a:rPr lang="en-US" sz="1400" b="1" dirty="0" smtClean="0">
                <a:solidFill>
                  <a:prstClr val="black"/>
                </a:solidFill>
              </a:rPr>
              <a:t>	with mathematics</a:t>
            </a:r>
          </a:p>
          <a:p>
            <a:pPr marL="115888" indent="-115888" fontAlgn="auto">
              <a:spcAft>
                <a:spcPts val="0"/>
              </a:spcAft>
              <a:buFont typeface="Arial" pitchFamily="34" charset="0"/>
              <a:buNone/>
            </a:pPr>
            <a:r>
              <a:rPr lang="en-US" sz="1400" b="1" dirty="0" smtClean="0">
                <a:solidFill>
                  <a:prstClr val="black"/>
                </a:solidFill>
              </a:rPr>
              <a:t>S2: Develop &amp; use models</a:t>
            </a:r>
          </a:p>
          <a:p>
            <a:pPr marL="115888" indent="-115888" fontAlgn="auto">
              <a:spcAft>
                <a:spcPts val="0"/>
              </a:spcAft>
              <a:buFont typeface="Arial" pitchFamily="34" charset="0"/>
              <a:buNone/>
            </a:pPr>
            <a:r>
              <a:rPr lang="en-US" sz="1400" b="1" dirty="0" smtClean="0">
                <a:solidFill>
                  <a:prstClr val="black"/>
                </a:solidFill>
              </a:rPr>
              <a:t>S5: Use mathematics &amp; computational thinking</a:t>
            </a:r>
          </a:p>
        </p:txBody>
      </p:sp>
      <p:sp>
        <p:nvSpPr>
          <p:cNvPr id="39" name="Content Placeholder 2"/>
          <p:cNvSpPr txBox="1">
            <a:spLocks/>
          </p:cNvSpPr>
          <p:nvPr/>
        </p:nvSpPr>
        <p:spPr>
          <a:xfrm>
            <a:off x="2552700" y="5029200"/>
            <a:ext cx="4381500" cy="1371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5888" indent="-115888" fontAlgn="auto">
              <a:spcAft>
                <a:spcPts val="0"/>
              </a:spcAft>
              <a:buFont typeface="Arial" pitchFamily="34" charset="0"/>
              <a:buNone/>
            </a:pPr>
            <a:r>
              <a:rPr lang="en-US" sz="1400" b="1" dirty="0" smtClean="0">
                <a:solidFill>
                  <a:prstClr val="black"/>
                </a:solidFill>
              </a:rPr>
              <a:t>E1: </a:t>
            </a:r>
            <a:r>
              <a:rPr lang="en-US" sz="1400" dirty="0" smtClean="0">
                <a:solidFill>
                  <a:prstClr val="black"/>
                </a:solidFill>
              </a:rPr>
              <a:t>Demonstrate independence in reading complex </a:t>
            </a:r>
            <a:br>
              <a:rPr lang="en-US" sz="1400" dirty="0" smtClean="0">
                <a:solidFill>
                  <a:prstClr val="black"/>
                </a:solidFill>
              </a:rPr>
            </a:br>
            <a:r>
              <a:rPr lang="en-US" sz="1400" dirty="0" smtClean="0">
                <a:solidFill>
                  <a:prstClr val="black"/>
                </a:solidFill>
              </a:rPr>
              <a:t>texts, and writing and speaking about them</a:t>
            </a:r>
          </a:p>
          <a:p>
            <a:pPr marL="404813" indent="-115888" fontAlgn="auto">
              <a:spcAft>
                <a:spcPts val="0"/>
              </a:spcAft>
              <a:buFont typeface="Arial" pitchFamily="34" charset="0"/>
              <a:buNone/>
              <a:tabLst>
                <a:tab pos="682625" algn="l"/>
              </a:tabLst>
            </a:pPr>
            <a:r>
              <a:rPr lang="en-US" sz="1400" b="1" dirty="0" smtClean="0">
                <a:solidFill>
                  <a:prstClr val="black"/>
                </a:solidFill>
              </a:rPr>
              <a:t>E7: </a:t>
            </a:r>
            <a:r>
              <a:rPr lang="en-US" sz="1400" dirty="0" smtClean="0">
                <a:solidFill>
                  <a:prstClr val="black"/>
                </a:solidFill>
              </a:rPr>
              <a:t>Come to understand other perspectives </a:t>
            </a:r>
            <a:br>
              <a:rPr lang="en-US" sz="1400" dirty="0" smtClean="0">
                <a:solidFill>
                  <a:prstClr val="black"/>
                </a:solidFill>
              </a:rPr>
            </a:br>
            <a:r>
              <a:rPr lang="en-US" sz="1400" dirty="0" smtClean="0">
                <a:solidFill>
                  <a:prstClr val="black"/>
                </a:solidFill>
              </a:rPr>
              <a:t>and cultures through reading, listening, </a:t>
            </a:r>
            <a:br>
              <a:rPr lang="en-US" sz="1400" dirty="0" smtClean="0">
                <a:solidFill>
                  <a:prstClr val="black"/>
                </a:solidFill>
              </a:rPr>
            </a:br>
            <a:r>
              <a:rPr lang="en-US" sz="1400" dirty="0" smtClean="0">
                <a:solidFill>
                  <a:prstClr val="black"/>
                </a:solidFill>
              </a:rPr>
              <a:t>	and collaborations</a:t>
            </a:r>
            <a:endParaRPr lang="en-US" sz="1400" dirty="0">
              <a:solidFill>
                <a:prstClr val="black"/>
              </a:solidFill>
            </a:endParaRPr>
          </a:p>
        </p:txBody>
      </p:sp>
      <p:sp>
        <p:nvSpPr>
          <p:cNvPr id="40" name="Content Placeholder 2"/>
          <p:cNvSpPr txBox="1">
            <a:spLocks/>
          </p:cNvSpPr>
          <p:nvPr/>
        </p:nvSpPr>
        <p:spPr>
          <a:xfrm>
            <a:off x="1737650" y="2819400"/>
            <a:ext cx="1717875" cy="176930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5888" indent="-115888" fontAlgn="auto">
              <a:spcAft>
                <a:spcPts val="0"/>
              </a:spcAft>
              <a:buFont typeface="Arial" pitchFamily="34" charset="0"/>
              <a:buNone/>
              <a:tabLst>
                <a:tab pos="231775" algn="l"/>
              </a:tabLst>
            </a:pPr>
            <a:r>
              <a:rPr lang="en-US" sz="1400" b="1" dirty="0" smtClean="0">
                <a:solidFill>
                  <a:prstClr val="black"/>
                </a:solidFill>
              </a:rPr>
              <a:t>		E6: Use </a:t>
            </a:r>
            <a:br>
              <a:rPr lang="en-US" sz="1400" b="1" dirty="0" smtClean="0">
                <a:solidFill>
                  <a:prstClr val="black"/>
                </a:solidFill>
              </a:rPr>
            </a:br>
            <a:r>
              <a:rPr lang="en-US" sz="1400" b="1" dirty="0" smtClean="0">
                <a:solidFill>
                  <a:prstClr val="black"/>
                </a:solidFill>
              </a:rPr>
              <a:t>technology </a:t>
            </a:r>
            <a:br>
              <a:rPr lang="en-US" sz="1400" b="1" dirty="0" smtClean="0">
                <a:solidFill>
                  <a:prstClr val="black"/>
                </a:solidFill>
              </a:rPr>
            </a:br>
            <a:r>
              <a:rPr lang="en-US" sz="1400" b="1" dirty="0" smtClean="0">
                <a:solidFill>
                  <a:prstClr val="black"/>
                </a:solidFill>
              </a:rPr>
              <a:t>&amp; digital media strategically &amp; </a:t>
            </a:r>
            <a:br>
              <a:rPr lang="en-US" sz="1400" b="1" dirty="0" smtClean="0">
                <a:solidFill>
                  <a:prstClr val="black"/>
                </a:solidFill>
              </a:rPr>
            </a:br>
            <a:r>
              <a:rPr lang="en-US" sz="1400" b="1" dirty="0" smtClean="0">
                <a:solidFill>
                  <a:prstClr val="black"/>
                </a:solidFill>
              </a:rPr>
              <a:t>capably</a:t>
            </a:r>
          </a:p>
          <a:p>
            <a:pPr marL="115888" indent="-115888" fontAlgn="auto">
              <a:spcAft>
                <a:spcPts val="0"/>
              </a:spcAft>
              <a:buFont typeface="Arial" pitchFamily="34" charset="0"/>
              <a:buNone/>
            </a:pPr>
            <a:r>
              <a:rPr lang="en-US" sz="1400" b="1" dirty="0" smtClean="0">
                <a:solidFill>
                  <a:prstClr val="black"/>
                </a:solidFill>
              </a:rPr>
              <a:t>M5: Use appropriate tools strategically</a:t>
            </a:r>
          </a:p>
          <a:p>
            <a:pPr marL="115888" indent="-115888" fontAlgn="auto">
              <a:spcAft>
                <a:spcPts val="0"/>
              </a:spcAft>
              <a:buFont typeface="Arial" pitchFamily="34" charset="0"/>
              <a:buNone/>
            </a:pPr>
            <a:endParaRPr lang="en-US" sz="1400" dirty="0">
              <a:solidFill>
                <a:prstClr val="black"/>
              </a:solidFill>
            </a:endParaRPr>
          </a:p>
        </p:txBody>
      </p:sp>
      <p:sp>
        <p:nvSpPr>
          <p:cNvPr id="41" name="Content Placeholder 2"/>
          <p:cNvSpPr txBox="1">
            <a:spLocks/>
          </p:cNvSpPr>
          <p:nvPr/>
        </p:nvSpPr>
        <p:spPr>
          <a:xfrm>
            <a:off x="3152794" y="2019300"/>
            <a:ext cx="2895600" cy="2286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5888" indent="-115888" fontAlgn="auto">
              <a:spcAft>
                <a:spcPts val="0"/>
              </a:spcAft>
              <a:buFont typeface="Arial" pitchFamily="34" charset="0"/>
              <a:buNone/>
            </a:pPr>
            <a:r>
              <a:rPr lang="en-US" sz="1400" b="1" dirty="0" smtClean="0"/>
              <a:t>E2: Build a strong base of knowledge through content rich texts</a:t>
            </a:r>
          </a:p>
          <a:p>
            <a:pPr marL="115888" indent="-115888" fontAlgn="auto">
              <a:spcAft>
                <a:spcPts val="0"/>
              </a:spcAft>
              <a:buFont typeface="Arial" pitchFamily="34" charset="0"/>
              <a:buNone/>
            </a:pPr>
            <a:r>
              <a:rPr lang="en-US" sz="1400" b="1" dirty="0" smtClean="0"/>
              <a:t>E5: Read, write, and speak </a:t>
            </a:r>
            <a:br>
              <a:rPr lang="en-US" sz="1400" b="1" dirty="0" smtClean="0"/>
            </a:br>
            <a:r>
              <a:rPr lang="en-US" sz="1400" b="1" dirty="0" smtClean="0"/>
              <a:t>grounded in evidence</a:t>
            </a:r>
          </a:p>
          <a:p>
            <a:pPr marL="344488" indent="-115888" fontAlgn="auto">
              <a:spcAft>
                <a:spcPts val="0"/>
              </a:spcAft>
              <a:buFont typeface="Arial" pitchFamily="34" charset="0"/>
              <a:buNone/>
            </a:pPr>
            <a:r>
              <a:rPr lang="en-US" sz="1400" b="1" dirty="0" smtClean="0"/>
              <a:t>M3 &amp; E4: Construct viable </a:t>
            </a:r>
            <a:br>
              <a:rPr lang="en-US" sz="1400" b="1" dirty="0" smtClean="0"/>
            </a:br>
            <a:r>
              <a:rPr lang="en-US" sz="1400" b="1" dirty="0" smtClean="0"/>
              <a:t>arguments and critique </a:t>
            </a:r>
            <a:br>
              <a:rPr lang="en-US" sz="1400" b="1" dirty="0" smtClean="0"/>
            </a:br>
            <a:r>
              <a:rPr lang="en-US" sz="1400" b="1" dirty="0" smtClean="0"/>
              <a:t>reasoning of others</a:t>
            </a:r>
          </a:p>
          <a:p>
            <a:pPr marL="747713" indent="-292100" fontAlgn="auto">
              <a:spcAft>
                <a:spcPts val="0"/>
              </a:spcAft>
              <a:buFont typeface="Arial" pitchFamily="34" charset="0"/>
              <a:buNone/>
            </a:pPr>
            <a:r>
              <a:rPr lang="en-US" sz="1400" b="1" dirty="0" smtClean="0"/>
              <a:t>S7: Engage in </a:t>
            </a:r>
            <a:br>
              <a:rPr lang="en-US" sz="1400" b="1" dirty="0" smtClean="0"/>
            </a:br>
            <a:r>
              <a:rPr lang="en-US" sz="1400" b="1" dirty="0" smtClean="0"/>
              <a:t>argument from </a:t>
            </a:r>
            <a:br>
              <a:rPr lang="en-US" sz="1400" b="1" dirty="0" smtClean="0"/>
            </a:br>
            <a:r>
              <a:rPr lang="en-US" sz="1400" b="1" dirty="0" smtClean="0"/>
              <a:t>	evidence</a:t>
            </a:r>
            <a:endParaRPr lang="en-US" sz="1400" b="1" dirty="0"/>
          </a:p>
        </p:txBody>
      </p:sp>
      <p:sp>
        <p:nvSpPr>
          <p:cNvPr id="42" name="Content Placeholder 2"/>
          <p:cNvSpPr txBox="1">
            <a:spLocks/>
          </p:cNvSpPr>
          <p:nvPr/>
        </p:nvSpPr>
        <p:spPr>
          <a:xfrm>
            <a:off x="5219700" y="2819400"/>
            <a:ext cx="2400300" cy="1752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5888" indent="-115888" fontAlgn="auto">
              <a:spcAft>
                <a:spcPts val="0"/>
              </a:spcAft>
              <a:buFont typeface="Arial" pitchFamily="34" charset="0"/>
              <a:buNone/>
              <a:tabLst>
                <a:tab pos="571500" algn="l"/>
                <a:tab pos="685800" algn="l"/>
                <a:tab pos="800100" algn="l"/>
                <a:tab pos="914400" algn="l"/>
              </a:tabLst>
            </a:pPr>
            <a:r>
              <a:rPr lang="en-US" sz="1400" dirty="0" smtClean="0">
                <a:solidFill>
                  <a:prstClr val="black"/>
                </a:solidFill>
              </a:rPr>
              <a:t>			</a:t>
            </a:r>
            <a:r>
              <a:rPr lang="en-US" sz="1400" b="1" dirty="0" smtClean="0">
                <a:solidFill>
                  <a:prstClr val="black"/>
                </a:solidFill>
              </a:rPr>
              <a:t>		S8: Obtain, </a:t>
            </a:r>
            <a:br>
              <a:rPr lang="en-US" sz="1400" b="1" dirty="0" smtClean="0">
                <a:solidFill>
                  <a:prstClr val="black"/>
                </a:solidFill>
              </a:rPr>
            </a:br>
            <a:r>
              <a:rPr lang="en-US" sz="1400" b="1" dirty="0" smtClean="0">
                <a:solidFill>
                  <a:prstClr val="black"/>
                </a:solidFill>
              </a:rPr>
              <a:t>			evaluate, &amp; </a:t>
            </a:r>
            <a:br>
              <a:rPr lang="en-US" sz="1400" b="1" dirty="0" smtClean="0">
                <a:solidFill>
                  <a:prstClr val="black"/>
                </a:solidFill>
              </a:rPr>
            </a:br>
            <a:r>
              <a:rPr lang="en-US" sz="1400" b="1" dirty="0" smtClean="0">
                <a:solidFill>
                  <a:prstClr val="black"/>
                </a:solidFill>
              </a:rPr>
              <a:t>		communicate </a:t>
            </a:r>
            <a:br>
              <a:rPr lang="en-US" sz="1400" b="1" dirty="0" smtClean="0">
                <a:solidFill>
                  <a:prstClr val="black"/>
                </a:solidFill>
              </a:rPr>
            </a:br>
            <a:r>
              <a:rPr lang="en-US" sz="1400" b="1" dirty="0" smtClean="0">
                <a:solidFill>
                  <a:prstClr val="black"/>
                </a:solidFill>
              </a:rPr>
              <a:t>	information</a:t>
            </a:r>
          </a:p>
          <a:p>
            <a:pPr marL="115888" indent="-115888" fontAlgn="auto">
              <a:spcAft>
                <a:spcPts val="0"/>
              </a:spcAft>
              <a:buFont typeface="Arial" pitchFamily="34" charset="0"/>
              <a:buNone/>
              <a:tabLst>
                <a:tab pos="228600" algn="l"/>
                <a:tab pos="457200" algn="l"/>
              </a:tabLst>
            </a:pPr>
            <a:r>
              <a:rPr lang="en-US" sz="1400" b="1" dirty="0" smtClean="0">
                <a:solidFill>
                  <a:prstClr val="black"/>
                </a:solidFill>
              </a:rPr>
              <a:t>			E3: Obtain, synthesize, </a:t>
            </a:r>
            <a:br>
              <a:rPr lang="en-US" sz="1400" b="1" dirty="0" smtClean="0">
                <a:solidFill>
                  <a:prstClr val="black"/>
                </a:solidFill>
              </a:rPr>
            </a:br>
            <a:r>
              <a:rPr lang="en-US" sz="1400" b="1" dirty="0" smtClean="0">
                <a:solidFill>
                  <a:prstClr val="black"/>
                </a:solidFill>
              </a:rPr>
              <a:t>	and report findings clearly </a:t>
            </a:r>
            <a:r>
              <a:rPr lang="en-US" sz="1400" b="1" dirty="0">
                <a:solidFill>
                  <a:prstClr val="black"/>
                </a:solidFill>
              </a:rPr>
              <a:t/>
            </a:r>
            <a:br>
              <a:rPr lang="en-US" sz="1400" b="1" dirty="0">
                <a:solidFill>
                  <a:prstClr val="black"/>
                </a:solidFill>
              </a:rPr>
            </a:br>
            <a:r>
              <a:rPr lang="en-US" sz="1400" b="1" dirty="0" smtClean="0">
                <a:solidFill>
                  <a:prstClr val="black"/>
                </a:solidFill>
              </a:rPr>
              <a:t>and effectively in response </a:t>
            </a:r>
            <a:br>
              <a:rPr lang="en-US" sz="1400" b="1" dirty="0" smtClean="0">
                <a:solidFill>
                  <a:prstClr val="black"/>
                </a:solidFill>
              </a:rPr>
            </a:br>
            <a:r>
              <a:rPr lang="en-US" sz="1400" b="1" dirty="0" smtClean="0">
                <a:solidFill>
                  <a:prstClr val="black"/>
                </a:solidFill>
              </a:rPr>
              <a:t>to task and purpose</a:t>
            </a:r>
            <a:endParaRPr lang="en-US" sz="1400" b="1" dirty="0">
              <a:solidFill>
                <a:prstClr val="black"/>
              </a:solidFill>
            </a:endParaRPr>
          </a:p>
        </p:txBody>
      </p:sp>
      <p:sp>
        <p:nvSpPr>
          <p:cNvPr id="43" name="TextBox 42"/>
          <p:cNvSpPr txBox="1"/>
          <p:nvPr/>
        </p:nvSpPr>
        <p:spPr>
          <a:xfrm>
            <a:off x="96746" y="5505271"/>
            <a:ext cx="2957878" cy="1200329"/>
          </a:xfrm>
          <a:prstGeom prst="rect">
            <a:avLst/>
          </a:prstGeom>
          <a:noFill/>
        </p:spPr>
        <p:txBody>
          <a:bodyPr wrap="square" rtlCol="0">
            <a:spAutoFit/>
          </a:bodyPr>
          <a:lstStyle/>
          <a:p>
            <a:pPr eaLnBrk="1" fontAlgn="auto" hangingPunct="1">
              <a:spcBef>
                <a:spcPts val="0"/>
              </a:spcBef>
              <a:spcAft>
                <a:spcPts val="0"/>
              </a:spcAft>
            </a:pPr>
            <a:r>
              <a:rPr lang="en-US" sz="1800" b="1" dirty="0" smtClean="0">
                <a:latin typeface="Calibri"/>
              </a:rPr>
              <a:t>Commonalities </a:t>
            </a:r>
          </a:p>
          <a:p>
            <a:pPr eaLnBrk="1" fontAlgn="auto" hangingPunct="1">
              <a:spcBef>
                <a:spcPts val="0"/>
              </a:spcBef>
              <a:spcAft>
                <a:spcPts val="0"/>
              </a:spcAft>
            </a:pPr>
            <a:r>
              <a:rPr lang="en-US" sz="1800" b="1" dirty="0" smtClean="0">
                <a:latin typeface="Calibri"/>
              </a:rPr>
              <a:t>Among the Practices </a:t>
            </a:r>
            <a:br>
              <a:rPr lang="en-US" sz="1800" b="1" dirty="0" smtClean="0">
                <a:latin typeface="Calibri"/>
              </a:rPr>
            </a:br>
            <a:r>
              <a:rPr lang="en-US" sz="1800" b="1" dirty="0" smtClean="0">
                <a:latin typeface="Calibri"/>
              </a:rPr>
              <a:t>in Science, Mathematics </a:t>
            </a:r>
            <a:br>
              <a:rPr lang="en-US" sz="1800" b="1" dirty="0" smtClean="0">
                <a:latin typeface="Calibri"/>
              </a:rPr>
            </a:br>
            <a:r>
              <a:rPr lang="en-US" sz="1800" b="1" dirty="0" smtClean="0">
                <a:latin typeface="Calibri"/>
              </a:rPr>
              <a:t>and English Language Arts</a:t>
            </a:r>
            <a:endParaRPr lang="en-US" sz="1800" b="1" dirty="0">
              <a:latin typeface="Calibri"/>
            </a:endParaRPr>
          </a:p>
        </p:txBody>
      </p:sp>
    </p:spTree>
    <p:extLst>
      <p:ext uri="{BB962C8B-B14F-4D97-AF65-F5344CB8AC3E}">
        <p14:creationId xmlns:p14="http://schemas.microsoft.com/office/powerpoint/2010/main" val="8881188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45142"/>
            <a:ext cx="8950100" cy="1391557"/>
          </a:xfrm>
          <a:prstGeom prst="rect">
            <a:avLst/>
          </a:prstGeom>
        </p:spPr>
      </p:pic>
      <p:sp>
        <p:nvSpPr>
          <p:cNvPr id="2" name="Title 1"/>
          <p:cNvSpPr>
            <a:spLocks noGrp="1"/>
          </p:cNvSpPr>
          <p:nvPr>
            <p:ph type="title"/>
          </p:nvPr>
        </p:nvSpPr>
        <p:spPr>
          <a:xfrm>
            <a:off x="0" y="1536700"/>
            <a:ext cx="8913813" cy="562028"/>
          </a:xfrm>
        </p:spPr>
        <p:txBody>
          <a:bodyPr>
            <a:normAutofit fontScale="90000"/>
          </a:bodyPr>
          <a:lstStyle/>
          <a:p>
            <a:r>
              <a:rPr lang="en-US" dirty="0" smtClean="0">
                <a:latin typeface="Arial Black"/>
                <a:cs typeface="Arial Black"/>
              </a:rPr>
              <a:t>Year 1: Bridges and Structures </a:t>
            </a:r>
            <a:endParaRPr lang="en-US" dirty="0">
              <a:latin typeface="Arial Black"/>
              <a:cs typeface="Arial Black"/>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0033658"/>
              </p:ext>
            </p:extLst>
          </p:nvPr>
        </p:nvGraphicFramePr>
        <p:xfrm>
          <a:off x="145144" y="2353672"/>
          <a:ext cx="8998857" cy="2504104"/>
        </p:xfrm>
        <a:graphic>
          <a:graphicData uri="http://schemas.openxmlformats.org/drawingml/2006/table">
            <a:tbl>
              <a:tblPr firstRow="1" bandRow="1">
                <a:tableStyleId>{5C22544A-7EE6-4342-B048-85BDC9FD1C3A}</a:tableStyleId>
              </a:tblPr>
              <a:tblGrid>
                <a:gridCol w="3011713"/>
                <a:gridCol w="3265714"/>
                <a:gridCol w="2721430"/>
              </a:tblGrid>
              <a:tr h="400984">
                <a:tc gridSpan="3">
                  <a:txBody>
                    <a:bodyPr/>
                    <a:lstStyle/>
                    <a:p>
                      <a:pPr marL="0" marR="0" algn="ctr">
                        <a:spcBef>
                          <a:spcPts val="0"/>
                        </a:spcBef>
                        <a:spcAft>
                          <a:spcPts val="0"/>
                        </a:spcAft>
                      </a:pPr>
                      <a:r>
                        <a:rPr lang="en-US" sz="2400" b="1" dirty="0" smtClean="0">
                          <a:effectLst/>
                          <a:latin typeface="+mj-lt"/>
                          <a:ea typeface="ＭＳ 明朝"/>
                          <a:cs typeface="Times New Roman"/>
                        </a:rPr>
                        <a:t>Intensive Hours:  60</a:t>
                      </a:r>
                      <a:r>
                        <a:rPr lang="en-US" sz="2400" b="1" baseline="0" dirty="0" smtClean="0">
                          <a:effectLst/>
                          <a:latin typeface="+mj-lt"/>
                          <a:ea typeface="ＭＳ 明朝"/>
                          <a:cs typeface="Times New Roman"/>
                        </a:rPr>
                        <a:t> hours per year</a:t>
                      </a:r>
                      <a:endParaRPr lang="en-US" sz="2400" b="1" dirty="0">
                        <a:effectLst/>
                        <a:latin typeface="+mj-lt"/>
                        <a:ea typeface="ＭＳ 明朝"/>
                        <a:cs typeface="Times New Roman"/>
                      </a:endParaRPr>
                    </a:p>
                  </a:txBody>
                  <a:tcPr marL="68580" marR="68580" marT="0" marB="0" anchor="ctr"/>
                </a:tc>
                <a:tc hMerge="1">
                  <a:txBody>
                    <a:bodyPr/>
                    <a:lstStyle/>
                    <a:p>
                      <a:endParaRPr lang="en-US"/>
                    </a:p>
                  </a:txBody>
                  <a:tcPr/>
                </a:tc>
                <a:tc hMerge="1">
                  <a:txBody>
                    <a:bodyPr/>
                    <a:lstStyle/>
                    <a:p>
                      <a:pPr marL="0" marR="0" algn="ctr">
                        <a:spcBef>
                          <a:spcPts val="0"/>
                        </a:spcBef>
                        <a:spcAft>
                          <a:spcPts val="0"/>
                        </a:spcAft>
                      </a:pPr>
                      <a:endParaRPr lang="en-US" sz="3200" b="1" dirty="0">
                        <a:effectLst/>
                        <a:latin typeface="+mj-lt"/>
                        <a:ea typeface="ＭＳ 明朝"/>
                        <a:cs typeface="Times New Roman"/>
                      </a:endParaRPr>
                    </a:p>
                  </a:txBody>
                  <a:tcPr marL="68580" marR="68580" marT="0" marB="0" anchor="ctr"/>
                </a:tc>
              </a:tr>
              <a:tr h="400984">
                <a:tc gridSpan="2">
                  <a:txBody>
                    <a:bodyPr/>
                    <a:lstStyle/>
                    <a:p>
                      <a:pPr marL="0" marR="0" algn="ctr">
                        <a:spcBef>
                          <a:spcPts val="0"/>
                        </a:spcBef>
                        <a:spcAft>
                          <a:spcPts val="0"/>
                        </a:spcAft>
                      </a:pPr>
                      <a:r>
                        <a:rPr lang="en-US" sz="2800" b="1" dirty="0" smtClean="0">
                          <a:solidFill>
                            <a:srgbClr val="000000"/>
                          </a:solidFill>
                          <a:effectLst/>
                          <a:latin typeface="+mj-lt"/>
                          <a:ea typeface="ＭＳ 明朝"/>
                          <a:cs typeface="Times New Roman"/>
                        </a:rPr>
                        <a:t>SUMMER 2014</a:t>
                      </a:r>
                      <a:endParaRPr lang="en-US" sz="2800" b="1" dirty="0">
                        <a:solidFill>
                          <a:srgbClr val="000000"/>
                        </a:solidFill>
                        <a:effectLst/>
                        <a:latin typeface="+mj-lt"/>
                        <a:ea typeface="ＭＳ 明朝"/>
                        <a:cs typeface="Times New Roman"/>
                      </a:endParaRPr>
                    </a:p>
                  </a:txBody>
                  <a:tcPr marL="68580" marR="68580" marT="0" marB="0" anchor="ctr"/>
                </a:tc>
                <a:tc hMerge="1">
                  <a:txBody>
                    <a:bodyPr/>
                    <a:lstStyle/>
                    <a:p>
                      <a:endParaRPr lang="en-US" dirty="0"/>
                    </a:p>
                  </a:txBody>
                  <a:tcPr/>
                </a:tc>
                <a:tc>
                  <a:txBody>
                    <a:bodyPr/>
                    <a:lstStyle/>
                    <a:p>
                      <a:pPr marL="0" marR="0" algn="ctr">
                        <a:spcBef>
                          <a:spcPts val="0"/>
                        </a:spcBef>
                        <a:spcAft>
                          <a:spcPts val="0"/>
                        </a:spcAft>
                      </a:pPr>
                      <a:r>
                        <a:rPr lang="en-US" sz="2800" b="1" dirty="0" smtClean="0">
                          <a:solidFill>
                            <a:srgbClr val="000000"/>
                          </a:solidFill>
                          <a:effectLst/>
                          <a:latin typeface="+mj-lt"/>
                          <a:ea typeface="ＭＳ 明朝"/>
                          <a:cs typeface="Times New Roman"/>
                        </a:rPr>
                        <a:t>2014-15</a:t>
                      </a:r>
                      <a:endParaRPr lang="en-US" sz="2800" b="1" dirty="0">
                        <a:solidFill>
                          <a:srgbClr val="000000"/>
                        </a:solidFill>
                        <a:effectLst/>
                        <a:latin typeface="+mj-lt"/>
                        <a:ea typeface="ＭＳ 明朝"/>
                        <a:cs typeface="Times New Roman"/>
                      </a:endParaRPr>
                    </a:p>
                  </a:txBody>
                  <a:tcPr marL="68580" marR="68580" marT="0" marB="0" anchor="ctr"/>
                </a:tc>
              </a:tr>
              <a:tr h="1253074">
                <a:tc>
                  <a:txBody>
                    <a:bodyPr/>
                    <a:lstStyle/>
                    <a:p>
                      <a:pPr marL="0" marR="0" algn="ctr">
                        <a:spcBef>
                          <a:spcPts val="0"/>
                        </a:spcBef>
                        <a:spcAft>
                          <a:spcPts val="0"/>
                        </a:spcAft>
                      </a:pPr>
                      <a:r>
                        <a:rPr lang="en-US" sz="2000" b="1" smtClean="0">
                          <a:effectLst/>
                          <a:latin typeface="+mj-lt"/>
                          <a:ea typeface="ＭＳ 明朝"/>
                          <a:cs typeface="Times New Roman"/>
                        </a:rPr>
                        <a:t>June 18 </a:t>
                      </a:r>
                      <a:r>
                        <a:rPr lang="en-US" sz="2000" b="1" dirty="0" smtClean="0">
                          <a:effectLst/>
                          <a:latin typeface="+mj-lt"/>
                          <a:ea typeface="ＭＳ 明朝"/>
                          <a:cs typeface="Times New Roman"/>
                        </a:rPr>
                        <a:t>– </a:t>
                      </a:r>
                      <a:r>
                        <a:rPr lang="en-US" sz="2000" b="1" smtClean="0">
                          <a:effectLst/>
                          <a:latin typeface="+mj-lt"/>
                          <a:ea typeface="ＭＳ 明朝"/>
                          <a:cs typeface="Times New Roman"/>
                        </a:rPr>
                        <a:t>June 19</a:t>
                      </a:r>
                      <a:endParaRPr lang="en-US" sz="2000" b="1" dirty="0" smtClean="0">
                        <a:effectLst/>
                        <a:latin typeface="+mj-lt"/>
                        <a:ea typeface="ＭＳ 明朝"/>
                        <a:cs typeface="Times New Roman"/>
                      </a:endParaRPr>
                    </a:p>
                    <a:p>
                      <a:pPr marL="0" marR="0" algn="ctr">
                        <a:spcBef>
                          <a:spcPts val="0"/>
                        </a:spcBef>
                        <a:spcAft>
                          <a:spcPts val="0"/>
                        </a:spcAft>
                      </a:pPr>
                      <a:r>
                        <a:rPr lang="en-US" sz="2000" b="1" dirty="0" smtClean="0">
                          <a:effectLst/>
                          <a:latin typeface="+mj-lt"/>
                          <a:ea typeface="ＭＳ 明朝"/>
                          <a:cs typeface="Times New Roman"/>
                        </a:rPr>
                        <a:t>Marin</a:t>
                      </a:r>
                      <a:r>
                        <a:rPr lang="en-US" sz="2000" b="1" baseline="0" dirty="0" smtClean="0">
                          <a:effectLst/>
                          <a:latin typeface="+mj-lt"/>
                          <a:ea typeface="ＭＳ 明朝"/>
                          <a:cs typeface="Times New Roman"/>
                        </a:rPr>
                        <a:t> County Office of Education</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effectLst/>
                          <a:latin typeface="+mn-lt"/>
                          <a:ea typeface="ＭＳ 明朝"/>
                          <a:cs typeface="Times New Roman"/>
                        </a:rPr>
                        <a:t>8:30 – 3:30</a:t>
                      </a:r>
                    </a:p>
                    <a:p>
                      <a:pPr marL="0" marR="0" algn="ctr">
                        <a:spcBef>
                          <a:spcPts val="0"/>
                        </a:spcBef>
                        <a:spcAft>
                          <a:spcPts val="0"/>
                        </a:spcAft>
                      </a:pPr>
                      <a:endParaRPr lang="en-US" sz="2000" b="1" dirty="0">
                        <a:effectLst/>
                        <a:latin typeface="+mj-lt"/>
                        <a:ea typeface="ＭＳ 明朝"/>
                        <a:cs typeface="Times New Roman"/>
                      </a:endParaRPr>
                    </a:p>
                  </a:txBody>
                  <a:tcPr marL="68580" marR="68580" marT="0" marB="0" anchor="ctr"/>
                </a:tc>
                <a:tc>
                  <a:txBody>
                    <a:bodyPr/>
                    <a:lstStyle/>
                    <a:p>
                      <a:pPr marL="0" marR="0" algn="ctr">
                        <a:spcBef>
                          <a:spcPts val="0"/>
                        </a:spcBef>
                        <a:spcAft>
                          <a:spcPts val="0"/>
                        </a:spcAft>
                      </a:pPr>
                      <a:r>
                        <a:rPr lang="en-US" sz="2200" b="1" dirty="0" smtClean="0">
                          <a:solidFill>
                            <a:srgbClr val="FF0000"/>
                          </a:solidFill>
                          <a:effectLst/>
                          <a:latin typeface="+mj-lt"/>
                          <a:ea typeface="ＭＳ 明朝"/>
                          <a:cs typeface="Times New Roman"/>
                        </a:rPr>
                        <a:t>August 12 – August 14</a:t>
                      </a:r>
                    </a:p>
                    <a:p>
                      <a:pPr marL="0" marR="0" algn="ctr">
                        <a:spcBef>
                          <a:spcPts val="0"/>
                        </a:spcBef>
                        <a:spcAft>
                          <a:spcPts val="0"/>
                        </a:spcAft>
                      </a:pPr>
                      <a:r>
                        <a:rPr lang="en-US" sz="2200" b="1" dirty="0" smtClean="0">
                          <a:solidFill>
                            <a:srgbClr val="FF0000"/>
                          </a:solidFill>
                          <a:effectLst/>
                          <a:latin typeface="+mj-lt"/>
                          <a:ea typeface="ＭＳ 明朝"/>
                          <a:cs typeface="Times New Roman"/>
                        </a:rPr>
                        <a:t>Exploratorium </a:t>
                      </a:r>
                    </a:p>
                    <a:p>
                      <a:pPr marL="0" marR="0" algn="ctr">
                        <a:spcBef>
                          <a:spcPts val="0"/>
                        </a:spcBef>
                        <a:spcAft>
                          <a:spcPts val="0"/>
                        </a:spcAft>
                      </a:pPr>
                      <a:r>
                        <a:rPr lang="en-US" sz="2200" b="1" dirty="0" smtClean="0">
                          <a:solidFill>
                            <a:srgbClr val="FF0000"/>
                          </a:solidFill>
                          <a:effectLst/>
                          <a:latin typeface="+mj-lt"/>
                          <a:ea typeface="ＭＳ 明朝"/>
                          <a:cs typeface="Times New Roman"/>
                        </a:rPr>
                        <a:t>9:00 – 3:00 </a:t>
                      </a:r>
                    </a:p>
                    <a:p>
                      <a:pPr marL="0" marR="0" algn="ctr">
                        <a:spcBef>
                          <a:spcPts val="0"/>
                        </a:spcBef>
                        <a:spcAft>
                          <a:spcPts val="0"/>
                        </a:spcAft>
                      </a:pPr>
                      <a:r>
                        <a:rPr lang="en-US" sz="2200" b="1" dirty="0" smtClean="0">
                          <a:solidFill>
                            <a:srgbClr val="FF0000"/>
                          </a:solidFill>
                          <a:effectLst/>
                          <a:latin typeface="+mj-lt"/>
                          <a:ea typeface="ＭＳ 明朝"/>
                          <a:cs typeface="Times New Roman"/>
                        </a:rPr>
                        <a:t>(Bus</a:t>
                      </a:r>
                      <a:r>
                        <a:rPr lang="en-US" sz="2200" b="1" baseline="0" dirty="0" smtClean="0">
                          <a:solidFill>
                            <a:srgbClr val="FF0000"/>
                          </a:solidFill>
                          <a:effectLst/>
                          <a:latin typeface="+mj-lt"/>
                          <a:ea typeface="ＭＳ 明朝"/>
                          <a:cs typeface="Times New Roman"/>
                        </a:rPr>
                        <a:t>- San Rafael High –</a:t>
                      </a:r>
                    </a:p>
                    <a:p>
                      <a:pPr marL="0" marR="0" algn="ctr">
                        <a:spcBef>
                          <a:spcPts val="0"/>
                        </a:spcBef>
                        <a:spcAft>
                          <a:spcPts val="0"/>
                        </a:spcAft>
                      </a:pPr>
                      <a:r>
                        <a:rPr lang="en-US" sz="2200" b="1" baseline="0" dirty="0" smtClean="0">
                          <a:solidFill>
                            <a:srgbClr val="FF0000"/>
                          </a:solidFill>
                          <a:effectLst/>
                          <a:latin typeface="+mj-lt"/>
                          <a:ea typeface="ＭＳ 明朝"/>
                          <a:cs typeface="Times New Roman"/>
                        </a:rPr>
                        <a:t>Leaves  8:00 am) </a:t>
                      </a:r>
                      <a:endParaRPr lang="en-US" sz="2200" b="1" dirty="0" smtClean="0">
                        <a:solidFill>
                          <a:srgbClr val="FF0000"/>
                        </a:solidFill>
                        <a:effectLst/>
                        <a:latin typeface="+mj-lt"/>
                        <a:ea typeface="ＭＳ 明朝"/>
                        <a:cs typeface="Times New Roman"/>
                      </a:endParaRPr>
                    </a:p>
                  </a:txBody>
                  <a:tcPr marL="68580" marR="68580" marT="0" marB="0" anchor="ctr"/>
                </a:tc>
                <a:tc>
                  <a:txBody>
                    <a:bodyPr/>
                    <a:lstStyle/>
                    <a:p>
                      <a:pPr algn="ctr"/>
                      <a:r>
                        <a:rPr lang="en-US" sz="2000" b="1" dirty="0" smtClean="0">
                          <a:latin typeface="+mj-lt"/>
                        </a:rPr>
                        <a:t>3 RELEASE DAYS:</a:t>
                      </a:r>
                      <a:r>
                        <a:rPr lang="en-US" sz="2000" b="1" baseline="0" dirty="0" smtClean="0">
                          <a:latin typeface="+mj-lt"/>
                        </a:rPr>
                        <a:t> </a:t>
                      </a:r>
                    </a:p>
                    <a:p>
                      <a:pPr algn="ctr"/>
                      <a:r>
                        <a:rPr lang="en-US" sz="2000" b="1" baseline="0" dirty="0" smtClean="0">
                          <a:latin typeface="+mj-lt"/>
                        </a:rPr>
                        <a:t>8:30 -3:00 </a:t>
                      </a:r>
                    </a:p>
                    <a:p>
                      <a:pPr algn="ctr"/>
                      <a:r>
                        <a:rPr lang="en-US" sz="2000" b="1" dirty="0" smtClean="0">
                          <a:latin typeface="+mj-lt"/>
                        </a:rPr>
                        <a:t>Marin Location</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1" dirty="0" smtClean="0">
                          <a:effectLst/>
                          <a:latin typeface="Arial"/>
                          <a:ea typeface="ＭＳ 明朝"/>
                          <a:cs typeface="Times New Roman"/>
                        </a:rPr>
                        <a:t>Dates TBD</a:t>
                      </a:r>
                      <a:endParaRPr lang="en-US" sz="2000" b="1" dirty="0">
                        <a:latin typeface="+mj-lt"/>
                      </a:endParaRPr>
                    </a:p>
                  </a:txBody>
                  <a:tcPr marL="68580" marR="68580" marT="0" marB="0" anchor="ctr"/>
                </a:tc>
              </a:tr>
            </a:tbl>
          </a:graphicData>
        </a:graphic>
      </p:graphicFrame>
      <p:sp>
        <p:nvSpPr>
          <p:cNvPr id="6" name="TextBox 5"/>
          <p:cNvSpPr txBox="1"/>
          <p:nvPr/>
        </p:nvSpPr>
        <p:spPr>
          <a:xfrm>
            <a:off x="145144" y="5034365"/>
            <a:ext cx="8804957" cy="1846659"/>
          </a:xfrm>
          <a:prstGeom prst="rect">
            <a:avLst/>
          </a:prstGeom>
          <a:noFill/>
        </p:spPr>
        <p:txBody>
          <a:bodyPr wrap="square" rtlCol="0">
            <a:spAutoFit/>
          </a:bodyPr>
          <a:lstStyle/>
          <a:p>
            <a:pPr marL="285750" indent="-285750">
              <a:buFont typeface="Arial"/>
              <a:buChar char="•"/>
            </a:pPr>
            <a:r>
              <a:rPr lang="en-US" sz="2400" dirty="0" smtClean="0"/>
              <a:t>Continue to explore scientific and engineering practices and other NGSS related topics</a:t>
            </a:r>
          </a:p>
          <a:p>
            <a:pPr marL="285750" indent="-285750">
              <a:buFont typeface="Arial"/>
              <a:buChar char="•"/>
            </a:pPr>
            <a:r>
              <a:rPr lang="en-US" sz="2400" dirty="0" smtClean="0"/>
              <a:t>Be introduced to content related to </a:t>
            </a:r>
            <a:r>
              <a:rPr lang="en-US" sz="2400" dirty="0"/>
              <a:t>b</a:t>
            </a:r>
            <a:r>
              <a:rPr lang="en-US" sz="2400" dirty="0" smtClean="0"/>
              <a:t>ridge building, structures, earthquakes etc. </a:t>
            </a:r>
          </a:p>
          <a:p>
            <a:endParaRPr lang="en-US" dirty="0"/>
          </a:p>
        </p:txBody>
      </p:sp>
    </p:spTree>
    <p:extLst>
      <p:ext uri="{BB962C8B-B14F-4D97-AF65-F5344CB8AC3E}">
        <p14:creationId xmlns:p14="http://schemas.microsoft.com/office/powerpoint/2010/main" val="3505963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73225"/>
            <a:ext cx="7772400" cy="1470025"/>
          </a:xfrm>
        </p:spPr>
        <p:txBody>
          <a:bodyPr>
            <a:normAutofit fontScale="90000"/>
          </a:bodyPr>
          <a:lstStyle/>
          <a:p>
            <a:r>
              <a:rPr lang="en-US" sz="4800" b="1" dirty="0" smtClean="0"/>
              <a:t>Next Generation </a:t>
            </a:r>
            <a:br>
              <a:rPr lang="en-US" sz="4800" b="1" dirty="0" smtClean="0"/>
            </a:br>
            <a:r>
              <a:rPr lang="en-US" sz="4800" b="1" dirty="0" smtClean="0"/>
              <a:t>Science Standards </a:t>
            </a:r>
            <a:endParaRPr lang="en-US" sz="4800" b="1" dirty="0"/>
          </a:p>
        </p:txBody>
      </p:sp>
    </p:spTree>
    <p:extLst>
      <p:ext uri="{BB962C8B-B14F-4D97-AF65-F5344CB8AC3E}">
        <p14:creationId xmlns:p14="http://schemas.microsoft.com/office/powerpoint/2010/main" val="4281000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questions about NGSS that came up yesterday…</a:t>
            </a:r>
            <a:endParaRPr lang="en-US" b="1" dirty="0"/>
          </a:p>
        </p:txBody>
      </p:sp>
      <p:sp>
        <p:nvSpPr>
          <p:cNvPr id="3" name="Content Placeholder 2"/>
          <p:cNvSpPr>
            <a:spLocks noGrp="1"/>
          </p:cNvSpPr>
          <p:nvPr>
            <p:ph idx="1"/>
          </p:nvPr>
        </p:nvSpPr>
        <p:spPr>
          <a:xfrm>
            <a:off x="457200" y="2007487"/>
            <a:ext cx="8229600" cy="4525963"/>
          </a:xfrm>
        </p:spPr>
        <p:txBody>
          <a:bodyPr>
            <a:normAutofit/>
          </a:bodyPr>
          <a:lstStyle/>
          <a:p>
            <a:r>
              <a:rPr lang="en-US" sz="3600" dirty="0" smtClean="0"/>
              <a:t>When do we transition to it?</a:t>
            </a:r>
          </a:p>
          <a:p>
            <a:r>
              <a:rPr lang="en-US" sz="3600" dirty="0" smtClean="0"/>
              <a:t>When is curriculum coming?</a:t>
            </a:r>
          </a:p>
          <a:p>
            <a:r>
              <a:rPr lang="en-US" sz="3600" dirty="0"/>
              <a:t>Will MS science be taught by discipline or be integrated?</a:t>
            </a:r>
            <a:endParaRPr lang="en-US" sz="3600" dirty="0" smtClean="0"/>
          </a:p>
          <a:p>
            <a:r>
              <a:rPr lang="en-US" sz="3600" dirty="0" smtClean="0"/>
              <a:t>What can we do now?</a:t>
            </a:r>
          </a:p>
          <a:p>
            <a:endParaRPr lang="en-US" dirty="0" smtClean="0"/>
          </a:p>
        </p:txBody>
      </p:sp>
    </p:spTree>
    <p:extLst>
      <p:ext uri="{BB962C8B-B14F-4D97-AF65-F5344CB8AC3E}">
        <p14:creationId xmlns:p14="http://schemas.microsoft.com/office/powerpoint/2010/main" val="1507019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8619" y="393217"/>
            <a:ext cx="8842549" cy="400110"/>
          </a:xfrm>
          <a:prstGeom prst="rect">
            <a:avLst/>
          </a:prstGeom>
        </p:spPr>
        <p:txBody>
          <a:bodyPr wrap="square">
            <a:spAutoFit/>
          </a:bodyPr>
          <a:lstStyle/>
          <a:p>
            <a:pPr algn="ctr"/>
            <a:r>
              <a:rPr lang="en-US" sz="2000" b="1" dirty="0"/>
              <a:t>CALIFORNIA NGSS </a:t>
            </a:r>
            <a:r>
              <a:rPr lang="en-US" sz="2000" b="1" dirty="0" smtClean="0"/>
              <a:t>IMPLEMENTATION </a:t>
            </a:r>
            <a:r>
              <a:rPr lang="en-US" sz="2000" b="1" dirty="0"/>
              <a:t>TIMELINE  </a:t>
            </a:r>
            <a:endParaRPr 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1119814694"/>
              </p:ext>
            </p:extLst>
          </p:nvPr>
        </p:nvGraphicFramePr>
        <p:xfrm>
          <a:off x="274228" y="1053809"/>
          <a:ext cx="8696940" cy="5435477"/>
        </p:xfrm>
        <a:graphic>
          <a:graphicData uri="http://schemas.openxmlformats.org/drawingml/2006/table">
            <a:tbl>
              <a:tblPr firstRow="1" bandRow="1">
                <a:tableStyleId>{5C22544A-7EE6-4342-B048-85BDC9FD1C3A}</a:tableStyleId>
              </a:tblPr>
              <a:tblGrid>
                <a:gridCol w="961594"/>
                <a:gridCol w="2090186"/>
                <a:gridCol w="1834344"/>
                <a:gridCol w="1894816"/>
                <a:gridCol w="1916000"/>
              </a:tblGrid>
              <a:tr h="898090">
                <a:tc>
                  <a:txBody>
                    <a:bodyPr/>
                    <a:lstStyle/>
                    <a:p>
                      <a:pPr algn="ctr"/>
                      <a:r>
                        <a:rPr lang="en-US" sz="1800" b="1" dirty="0" smtClean="0"/>
                        <a:t>Year</a:t>
                      </a:r>
                      <a:endParaRPr lang="en-US" sz="1800" b="1" dirty="0"/>
                    </a:p>
                  </a:txBody>
                  <a:tcPr/>
                </a:tc>
                <a:tc>
                  <a:txBody>
                    <a:bodyPr/>
                    <a:lstStyle/>
                    <a:p>
                      <a:pPr marL="0" marR="0" algn="ctr">
                        <a:spcBef>
                          <a:spcPts val="0"/>
                        </a:spcBef>
                        <a:spcAft>
                          <a:spcPts val="0"/>
                        </a:spcAft>
                      </a:pPr>
                      <a:r>
                        <a:rPr lang="en-US" sz="1800" dirty="0">
                          <a:effectLst/>
                          <a:latin typeface="Arial"/>
                          <a:ea typeface="Times New Roman"/>
                          <a:cs typeface="Arial"/>
                        </a:rPr>
                        <a:t>Implementation Plan</a:t>
                      </a:r>
                      <a:endParaRPr lang="en-US" sz="1800" dirty="0">
                        <a:effectLst/>
                        <a:latin typeface="Arial"/>
                        <a:ea typeface="Times New Roman"/>
                        <a:cs typeface="Times New Roman"/>
                      </a:endParaRPr>
                    </a:p>
                  </a:txBody>
                  <a:tcPr marL="68580" marR="68580" marT="0" marB="0" anchor="b"/>
                </a:tc>
                <a:tc>
                  <a:txBody>
                    <a:bodyPr/>
                    <a:lstStyle/>
                    <a:p>
                      <a:pPr marL="0" marR="0" algn="ctr">
                        <a:spcBef>
                          <a:spcPts val="0"/>
                        </a:spcBef>
                        <a:spcAft>
                          <a:spcPts val="0"/>
                        </a:spcAft>
                      </a:pPr>
                      <a:r>
                        <a:rPr lang="en-US" sz="1800" dirty="0">
                          <a:effectLst/>
                          <a:latin typeface="Arial"/>
                          <a:ea typeface="Times New Roman"/>
                          <a:cs typeface="Arial"/>
                        </a:rPr>
                        <a:t>Framework </a:t>
                      </a:r>
                      <a:endParaRPr lang="en-US" sz="1800" dirty="0">
                        <a:effectLst/>
                        <a:latin typeface="Arial"/>
                        <a:ea typeface="Times New Roman"/>
                        <a:cs typeface="Times New Roman"/>
                      </a:endParaRPr>
                    </a:p>
                    <a:p>
                      <a:pPr marL="0" marR="0" algn="ctr">
                        <a:spcBef>
                          <a:spcPts val="0"/>
                        </a:spcBef>
                        <a:spcAft>
                          <a:spcPts val="0"/>
                        </a:spcAft>
                      </a:pPr>
                      <a:r>
                        <a:rPr lang="en-US" sz="1800" dirty="0">
                          <a:effectLst/>
                          <a:latin typeface="Arial"/>
                          <a:ea typeface="Times New Roman"/>
                          <a:cs typeface="Arial"/>
                        </a:rPr>
                        <a:t>&amp; Instructional Materials</a:t>
                      </a:r>
                      <a:endParaRPr lang="en-US" sz="1800" dirty="0">
                        <a:effectLst/>
                        <a:latin typeface="Arial"/>
                        <a:ea typeface="Times New Roman"/>
                        <a:cs typeface="Times New Roman"/>
                      </a:endParaRPr>
                    </a:p>
                  </a:txBody>
                  <a:tcPr marL="68580" marR="68580" marT="0" marB="0" anchor="b"/>
                </a:tc>
                <a:tc>
                  <a:txBody>
                    <a:bodyPr/>
                    <a:lstStyle/>
                    <a:p>
                      <a:r>
                        <a:rPr lang="en-US" sz="1800" dirty="0" smtClean="0"/>
                        <a:t>Implementation Activities</a:t>
                      </a:r>
                      <a:endParaRPr lang="en-US" sz="1800" dirty="0"/>
                    </a:p>
                  </a:txBody>
                  <a:tcPr marL="68580" marR="68580" marT="0" marB="0" anchor="b"/>
                </a:tc>
                <a:tc>
                  <a:txBody>
                    <a:bodyPr/>
                    <a:lstStyle/>
                    <a:p>
                      <a:pPr marL="0" marR="0" algn="ctr">
                        <a:spcBef>
                          <a:spcPts val="0"/>
                        </a:spcBef>
                        <a:spcAft>
                          <a:spcPts val="0"/>
                        </a:spcAft>
                      </a:pPr>
                      <a:r>
                        <a:rPr lang="en-US" sz="1800" dirty="0">
                          <a:effectLst/>
                          <a:latin typeface="Arial"/>
                          <a:ea typeface="Times New Roman"/>
                          <a:cs typeface="Arial"/>
                        </a:rPr>
                        <a:t>Assessment</a:t>
                      </a:r>
                      <a:endParaRPr lang="en-US" sz="1800" dirty="0">
                        <a:effectLst/>
                        <a:latin typeface="Arial"/>
                        <a:ea typeface="Times New Roman"/>
                        <a:cs typeface="Times New Roman"/>
                      </a:endParaRPr>
                    </a:p>
                  </a:txBody>
                  <a:tcPr marL="68580" marR="68580" marT="0" marB="0" anchor="b"/>
                </a:tc>
              </a:tr>
              <a:tr h="1908441">
                <a:tc>
                  <a:txBody>
                    <a:bodyPr/>
                    <a:lstStyle/>
                    <a:p>
                      <a:r>
                        <a:rPr lang="en-US" sz="2000" b="1" dirty="0" smtClean="0"/>
                        <a:t>2014- 2015</a:t>
                      </a:r>
                      <a:endParaRPr lang="en-US" sz="2000" b="1" dirty="0"/>
                    </a:p>
                  </a:txBody>
                  <a:tcPr/>
                </a:tc>
                <a:tc>
                  <a:txBody>
                    <a:bodyPr/>
                    <a:lstStyle/>
                    <a:p>
                      <a:endParaRPr lang="en-US" sz="1600"/>
                    </a:p>
                  </a:txBody>
                  <a:tcPr/>
                </a:tc>
                <a:tc>
                  <a:txBody>
                    <a:bodyPr/>
                    <a:lstStyle/>
                    <a:p>
                      <a:r>
                        <a:rPr lang="en-US" sz="1600" kern="1200" dirty="0" smtClean="0">
                          <a:solidFill>
                            <a:schemeClr val="dk1"/>
                          </a:solidFill>
                          <a:effectLst/>
                          <a:latin typeface="+mn-lt"/>
                          <a:ea typeface="+mn-ea"/>
                          <a:cs typeface="+mn-cs"/>
                        </a:rPr>
                        <a:t>(Sept</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14-</a:t>
                      </a:r>
                      <a:r>
                        <a:rPr lang="en-US" sz="1600" kern="1200" baseline="0" dirty="0" smtClean="0">
                          <a:solidFill>
                            <a:schemeClr val="dk1"/>
                          </a:solidFill>
                          <a:effectLst/>
                          <a:latin typeface="+mn-lt"/>
                          <a:ea typeface="+mn-ea"/>
                          <a:cs typeface="+mn-cs"/>
                        </a:rPr>
                        <a:t> Feb ‘15) </a:t>
                      </a:r>
                      <a:r>
                        <a:rPr lang="en-US" sz="1600" kern="1200" dirty="0" smtClean="0">
                          <a:solidFill>
                            <a:schemeClr val="dk1"/>
                          </a:solidFill>
                          <a:effectLst/>
                          <a:latin typeface="+mn-lt"/>
                          <a:ea typeface="+mn-ea"/>
                          <a:cs typeface="+mn-cs"/>
                        </a:rPr>
                        <a:t>Framework development meetings</a:t>
                      </a:r>
                      <a:r>
                        <a:rPr lang="en-US" sz="1600" dirty="0" smtClean="0">
                          <a:effectLst/>
                        </a:rPr>
                        <a:t> </a:t>
                      </a:r>
                    </a:p>
                    <a:p>
                      <a:r>
                        <a:rPr lang="en-US" sz="1600" dirty="0" smtClean="0">
                          <a:effectLst/>
                        </a:rPr>
                        <a:t>(Apr</a:t>
                      </a:r>
                      <a:r>
                        <a:rPr lang="en-US" sz="1600" baseline="0" dirty="0" smtClean="0">
                          <a:effectLst/>
                        </a:rPr>
                        <a:t>-Nov ‘15) Draft reviewed by public</a:t>
                      </a:r>
                      <a:endParaRPr lang="en-US" sz="1600" dirty="0"/>
                    </a:p>
                  </a:txBody>
                  <a:tcPr/>
                </a:tc>
                <a:tc>
                  <a:txBody>
                    <a:bodyPr/>
                    <a:lstStyle/>
                    <a:p>
                      <a:endParaRPr lang="en-US" sz="1600" dirty="0"/>
                    </a:p>
                  </a:txBody>
                  <a:tcPr/>
                </a:tc>
                <a:tc>
                  <a:txBody>
                    <a:bodyPr/>
                    <a:lstStyle/>
                    <a:p>
                      <a:endParaRPr lang="en-US" sz="1600" dirty="0"/>
                    </a:p>
                  </a:txBody>
                  <a:tcPr/>
                </a:tc>
              </a:tr>
              <a:tr h="1449291">
                <a:tc>
                  <a:txBody>
                    <a:bodyPr/>
                    <a:lstStyle/>
                    <a:p>
                      <a:r>
                        <a:rPr lang="en-US" sz="2000" b="1" smtClean="0"/>
                        <a:t>2016-</a:t>
                      </a:r>
                    </a:p>
                    <a:p>
                      <a:r>
                        <a:rPr lang="en-US" sz="2000" b="1" smtClean="0"/>
                        <a:t>2017</a:t>
                      </a:r>
                      <a:endParaRPr lang="en-US" sz="2000" b="1" dirty="0"/>
                    </a:p>
                  </a:txBody>
                  <a:tcPr/>
                </a:tc>
                <a:tc>
                  <a:txBody>
                    <a:bodyPr/>
                    <a:lstStyle/>
                    <a:p>
                      <a:endParaRPr lang="en-US" sz="1600"/>
                    </a:p>
                  </a:txBody>
                  <a:tcPr/>
                </a:tc>
                <a:tc>
                  <a:txBody>
                    <a:bodyPr/>
                    <a:lstStyle/>
                    <a:p>
                      <a:r>
                        <a:rPr lang="en-US" sz="1600" kern="1200" dirty="0" smtClean="0">
                          <a:solidFill>
                            <a:schemeClr val="dk1"/>
                          </a:solidFill>
                          <a:effectLst/>
                          <a:latin typeface="+mn-lt"/>
                          <a:ea typeface="+mn-ea"/>
                          <a:cs typeface="+mn-cs"/>
                        </a:rPr>
                        <a:t>Jan </a:t>
                      </a:r>
                      <a:r>
                        <a:rPr lang="fr-FR" sz="1600" kern="1200" dirty="0" smtClean="0">
                          <a:solidFill>
                            <a:schemeClr val="dk1"/>
                          </a:solidFill>
                          <a:effectLst/>
                          <a:latin typeface="+mn-lt"/>
                          <a:ea typeface="+mn-ea"/>
                          <a:cs typeface="+mn-cs"/>
                        </a:rPr>
                        <a:t>’</a:t>
                      </a:r>
                      <a:r>
                        <a:rPr lang="en-US" sz="1600" kern="1200" dirty="0" smtClean="0">
                          <a:solidFill>
                            <a:schemeClr val="dk1"/>
                          </a:solidFill>
                          <a:effectLst/>
                          <a:latin typeface="+mn-lt"/>
                          <a:ea typeface="+mn-ea"/>
                          <a:cs typeface="+mn-cs"/>
                        </a:rPr>
                        <a:t>16- SBE action on IQC’s recommended Science Framework</a:t>
                      </a:r>
                      <a:r>
                        <a:rPr lang="en-US" sz="1600" dirty="0" smtClean="0">
                          <a:effectLst/>
                        </a:rPr>
                        <a:t> </a:t>
                      </a:r>
                      <a:endParaRPr lang="en-US" sz="1600" dirty="0"/>
                    </a:p>
                  </a:txBody>
                  <a:tcPr/>
                </a:tc>
                <a:tc>
                  <a:txBody>
                    <a:bodyPr/>
                    <a:lstStyle/>
                    <a:p>
                      <a:r>
                        <a:rPr lang="en-US" sz="1600" b="1" dirty="0" smtClean="0"/>
                        <a:t>2017 Anticipated implementation of NGSS in CA schools</a:t>
                      </a:r>
                      <a:endParaRPr lang="en-US" sz="1600" b="1" dirty="0"/>
                    </a:p>
                  </a:txBody>
                  <a:tcPr/>
                </a:tc>
                <a:tc>
                  <a:txBody>
                    <a:bodyPr/>
                    <a:lstStyle/>
                    <a:p>
                      <a:r>
                        <a:rPr lang="en-US" sz="1600" b="1" kern="1200" dirty="0" smtClean="0">
                          <a:solidFill>
                            <a:schemeClr val="dk1"/>
                          </a:solidFill>
                          <a:effectLst/>
                          <a:latin typeface="+mn-lt"/>
                          <a:ea typeface="+mn-ea"/>
                          <a:cs typeface="+mn-cs"/>
                        </a:rPr>
                        <a:t>Anticipated Recommendation to the SBE on Science Assessment</a:t>
                      </a:r>
                      <a:r>
                        <a:rPr lang="en-US" sz="1600" b="1" dirty="0" smtClean="0">
                          <a:effectLst/>
                        </a:rPr>
                        <a:t> </a:t>
                      </a:r>
                      <a:endParaRPr lang="en-US" sz="1600" b="1" dirty="0"/>
                    </a:p>
                  </a:txBody>
                  <a:tcPr/>
                </a:tc>
              </a:tr>
              <a:tr h="1179655">
                <a:tc>
                  <a:txBody>
                    <a:bodyPr/>
                    <a:lstStyle/>
                    <a:p>
                      <a:r>
                        <a:rPr lang="en-US" sz="2000" b="1" dirty="0" smtClean="0"/>
                        <a:t>2017-</a:t>
                      </a:r>
                    </a:p>
                    <a:p>
                      <a:r>
                        <a:rPr lang="en-US" sz="2000" b="1" dirty="0" smtClean="0"/>
                        <a:t>2018</a:t>
                      </a:r>
                      <a:endParaRPr lang="en-US" sz="2000" b="1" dirty="0"/>
                    </a:p>
                  </a:txBody>
                  <a:tcPr/>
                </a:tc>
                <a:tc>
                  <a:txBody>
                    <a:bodyPr/>
                    <a:lstStyle/>
                    <a:p>
                      <a:endParaRPr lang="en-US" sz="1600" dirty="0"/>
                    </a:p>
                  </a:txBody>
                  <a:tcPr/>
                </a:tc>
                <a:tc>
                  <a:txBody>
                    <a:bodyPr/>
                    <a:lstStyle/>
                    <a:p>
                      <a:r>
                        <a:rPr lang="en-US" sz="1600" b="1" kern="1200" dirty="0" smtClean="0">
                          <a:solidFill>
                            <a:schemeClr val="tx1"/>
                          </a:solidFill>
                          <a:effectLst/>
                          <a:latin typeface="+mn-lt"/>
                          <a:ea typeface="+mn-ea"/>
                          <a:cs typeface="+mn-cs"/>
                        </a:rPr>
                        <a:t>Anticipated Instructional Materials Adoption</a:t>
                      </a:r>
                      <a:r>
                        <a:rPr lang="en-US" sz="1600" b="1" dirty="0" smtClean="0">
                          <a:solidFill>
                            <a:schemeClr val="tx1"/>
                          </a:solidFill>
                          <a:effectLst/>
                        </a:rPr>
                        <a:t> </a:t>
                      </a:r>
                      <a:endParaRPr lang="en-US" sz="1600" b="1" dirty="0">
                        <a:solidFill>
                          <a:schemeClr val="tx1"/>
                        </a:solidFill>
                      </a:endParaRPr>
                    </a:p>
                  </a:txBody>
                  <a:tcPr/>
                </a:tc>
                <a:tc>
                  <a:txBody>
                    <a:bodyPr/>
                    <a:lstStyle/>
                    <a:p>
                      <a:endParaRPr lang="en-US" sz="1600" dirty="0"/>
                    </a:p>
                  </a:txBody>
                  <a:tcPr/>
                </a:tc>
                <a:tc>
                  <a:txBody>
                    <a:bodyPr/>
                    <a:lstStyle/>
                    <a:p>
                      <a:endParaRPr lang="en-US" sz="1600" dirty="0"/>
                    </a:p>
                  </a:txBody>
                  <a:tcPr/>
                </a:tc>
              </a:tr>
            </a:tbl>
          </a:graphicData>
        </a:graphic>
      </p:graphicFrame>
    </p:spTree>
    <p:extLst>
      <p:ext uri="{BB962C8B-B14F-4D97-AF65-F5344CB8AC3E}">
        <p14:creationId xmlns:p14="http://schemas.microsoft.com/office/powerpoint/2010/main" val="1572844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t>Will </a:t>
            </a:r>
            <a:r>
              <a:rPr lang="en-US" b="1" dirty="0" smtClean="0"/>
              <a:t>MS science be </a:t>
            </a:r>
            <a:r>
              <a:rPr lang="en-US" b="1" dirty="0"/>
              <a:t>taught by discipline or be integrated?</a:t>
            </a:r>
            <a:br>
              <a:rPr lang="en-US" b="1" dirty="0"/>
            </a:br>
            <a:endParaRPr lang="en-US" b="1" dirty="0"/>
          </a:p>
        </p:txBody>
      </p:sp>
      <p:sp>
        <p:nvSpPr>
          <p:cNvPr id="3" name="Content Placeholder 2"/>
          <p:cNvSpPr>
            <a:spLocks noGrp="1"/>
          </p:cNvSpPr>
          <p:nvPr>
            <p:ph idx="1"/>
          </p:nvPr>
        </p:nvSpPr>
        <p:spPr/>
        <p:txBody>
          <a:bodyPr/>
          <a:lstStyle/>
          <a:p>
            <a:r>
              <a:rPr lang="en-US" dirty="0" smtClean="0"/>
              <a:t>SBE was expected to vote on integrated science back in November, but instead introduced an alternative plan in response to teacher feedback in opposition to the integrated framework</a:t>
            </a:r>
          </a:p>
          <a:p>
            <a:r>
              <a:rPr lang="en-US" sz="3400" b="1" dirty="0" smtClean="0"/>
              <a:t>School districts can </a:t>
            </a:r>
            <a:r>
              <a:rPr lang="en-US" sz="3400" b="1" dirty="0"/>
              <a:t>either teach integrated science or continue to separate the </a:t>
            </a:r>
            <a:r>
              <a:rPr lang="en-US" sz="3400" b="1" dirty="0" smtClean="0"/>
              <a:t>disciplines</a:t>
            </a:r>
            <a:endParaRPr lang="en-US" sz="3400" b="1" dirty="0"/>
          </a:p>
        </p:txBody>
      </p:sp>
    </p:spTree>
    <p:extLst>
      <p:ext uri="{BB962C8B-B14F-4D97-AF65-F5344CB8AC3E}">
        <p14:creationId xmlns:p14="http://schemas.microsoft.com/office/powerpoint/2010/main" val="4126957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6-18 at 10.13.28 PM.png"/>
          <p:cNvPicPr>
            <a:picLocks noGrp="1" noChangeAspect="1"/>
          </p:cNvPicPr>
          <p:nvPr>
            <p:ph idx="1"/>
          </p:nvPr>
        </p:nvPicPr>
        <p:blipFill>
          <a:blip r:embed="rId2">
            <a:extLst>
              <a:ext uri="{28A0092B-C50C-407E-A947-70E740481C1C}">
                <a14:useLocalDpi xmlns:a14="http://schemas.microsoft.com/office/drawing/2010/main" val="0"/>
              </a:ext>
            </a:extLst>
          </a:blip>
          <a:srcRect l="2101" r="2101"/>
          <a:stretch>
            <a:fillRect/>
          </a:stretch>
        </p:blipFill>
        <p:spPr>
          <a:xfrm>
            <a:off x="301391" y="301332"/>
            <a:ext cx="8589655" cy="6220360"/>
          </a:xfrm>
        </p:spPr>
      </p:pic>
    </p:spTree>
    <p:extLst>
      <p:ext uri="{BB962C8B-B14F-4D97-AF65-F5344CB8AC3E}">
        <p14:creationId xmlns:p14="http://schemas.microsoft.com/office/powerpoint/2010/main" val="2285929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6-18 at 10.13.19 PM.png"/>
          <p:cNvPicPr>
            <a:picLocks noGrp="1" noChangeAspect="1"/>
          </p:cNvPicPr>
          <p:nvPr>
            <p:ph idx="1"/>
          </p:nvPr>
        </p:nvPicPr>
        <p:blipFill>
          <a:blip r:embed="rId2">
            <a:extLst>
              <a:ext uri="{28A0092B-C50C-407E-A947-70E740481C1C}">
                <a14:useLocalDpi xmlns:a14="http://schemas.microsoft.com/office/drawing/2010/main" val="0"/>
              </a:ext>
            </a:extLst>
          </a:blip>
          <a:srcRect t="-7671" b="-7671"/>
          <a:stretch>
            <a:fillRect/>
          </a:stretch>
        </p:blipFill>
        <p:spPr>
          <a:xfrm>
            <a:off x="193752" y="0"/>
            <a:ext cx="8740350" cy="6858000"/>
          </a:xfrm>
        </p:spPr>
      </p:pic>
    </p:spTree>
    <p:extLst>
      <p:ext uri="{BB962C8B-B14F-4D97-AF65-F5344CB8AC3E}">
        <p14:creationId xmlns:p14="http://schemas.microsoft.com/office/powerpoint/2010/main" val="3445724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6-18 at 10.13.0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808" y="0"/>
            <a:ext cx="8675766" cy="6858000"/>
          </a:xfrm>
          <a:prstGeom prst="rect">
            <a:avLst/>
          </a:prstGeom>
        </p:spPr>
      </p:pic>
    </p:spTree>
    <p:extLst>
      <p:ext uri="{BB962C8B-B14F-4D97-AF65-F5344CB8AC3E}">
        <p14:creationId xmlns:p14="http://schemas.microsoft.com/office/powerpoint/2010/main" val="1973194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Topic vs. DCI Arrangement?</a:t>
            </a:r>
            <a:endParaRPr lang="en-US" b="1" dirty="0"/>
          </a:p>
        </p:txBody>
      </p:sp>
      <p:sp>
        <p:nvSpPr>
          <p:cNvPr id="3" name="Content Placeholder 2"/>
          <p:cNvSpPr>
            <a:spLocks noGrp="1"/>
          </p:cNvSpPr>
          <p:nvPr>
            <p:ph idx="1"/>
          </p:nvPr>
        </p:nvSpPr>
        <p:spPr>
          <a:xfrm>
            <a:off x="457200" y="1328615"/>
            <a:ext cx="8229600" cy="4943015"/>
          </a:xfrm>
        </p:spPr>
        <p:txBody>
          <a:bodyPr>
            <a:normAutofit fontScale="92500" lnSpcReduction="10000"/>
          </a:bodyPr>
          <a:lstStyle/>
          <a:p>
            <a:pPr marL="0" indent="0">
              <a:buNone/>
            </a:pPr>
            <a:r>
              <a:rPr lang="en-US" dirty="0" smtClean="0"/>
              <a:t>“At the beginning of the Framework design process, the writers arranged disciplinary core ideas into topics around which to develop the standards </a:t>
            </a:r>
            <a:r>
              <a:rPr lang="en-US" dirty="0"/>
              <a:t>eliminate potential redundancy, seek an appropriate grain size, and seek natural connections</a:t>
            </a:r>
          </a:p>
          <a:p>
            <a:pPr marL="0" indent="0">
              <a:buNone/>
            </a:pPr>
            <a:r>
              <a:rPr lang="en-US" dirty="0" smtClean="0"/>
              <a:t>In response to previous public feedback, the </a:t>
            </a:r>
            <a:r>
              <a:rPr lang="en-US" b="1" dirty="0" smtClean="0"/>
              <a:t>coding structure of individual performance expectations has changed </a:t>
            </a:r>
            <a:r>
              <a:rPr lang="en-US" dirty="0" smtClean="0"/>
              <a:t>to be based on the same DCI arrangement as the Framework.</a:t>
            </a:r>
          </a:p>
          <a:p>
            <a:pPr marL="0" indent="0">
              <a:buNone/>
            </a:pPr>
            <a:r>
              <a:rPr lang="en-US" dirty="0" smtClean="0"/>
              <a:t>Topic name retained to allow easy comparisons and many states prefer the topical arrangement”</a:t>
            </a:r>
            <a:endParaRPr lang="en-US" dirty="0"/>
          </a:p>
        </p:txBody>
      </p:sp>
    </p:spTree>
    <p:extLst>
      <p:ext uri="{BB962C8B-B14F-4D97-AF65-F5344CB8AC3E}">
        <p14:creationId xmlns:p14="http://schemas.microsoft.com/office/powerpoint/2010/main" val="1830957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1108</TotalTime>
  <Words>1394</Words>
  <Application>Microsoft Office PowerPoint</Application>
  <PresentationFormat>On-screen Show (4:3)</PresentationFormat>
  <Paragraphs>183</Paragraphs>
  <Slides>18</Slides>
  <Notes>14</Notes>
  <HiddenSlides>1</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Next Generation  Science Standards </vt:lpstr>
      <vt:lpstr>Some questions about NGSS that came up yesterday…</vt:lpstr>
      <vt:lpstr>PowerPoint Presentation</vt:lpstr>
      <vt:lpstr>Will MS science be taught by discipline or be integrated? </vt:lpstr>
      <vt:lpstr>PowerPoint Presentation</vt:lpstr>
      <vt:lpstr>PowerPoint Presentation</vt:lpstr>
      <vt:lpstr>PowerPoint Presentation</vt:lpstr>
      <vt:lpstr>Topic vs. DCI Arrangement?</vt:lpstr>
      <vt:lpstr>Designing and Using Models </vt:lpstr>
      <vt:lpstr>Implementation of the practices requires a fundamental shift </vt:lpstr>
      <vt:lpstr>Scientific and Engineering Practices</vt:lpstr>
      <vt:lpstr>Developing and Using Models in Science</vt:lpstr>
      <vt:lpstr>Why engage students in modeling? </vt:lpstr>
      <vt:lpstr>PowerPoint Presentation</vt:lpstr>
      <vt:lpstr>PowerPoint Presentation</vt:lpstr>
      <vt:lpstr>PowerPoint Presentation</vt:lpstr>
      <vt:lpstr>Year 1: Bridges and Structures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NGSS Practices</dc:title>
  <dc:creator>college of education</dc:creator>
  <cp:lastModifiedBy>test8</cp:lastModifiedBy>
  <cp:revision>71</cp:revision>
  <dcterms:created xsi:type="dcterms:W3CDTF">2014-04-09T19:16:37Z</dcterms:created>
  <dcterms:modified xsi:type="dcterms:W3CDTF">2014-08-21T15:54:38Z</dcterms:modified>
</cp:coreProperties>
</file>