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24" y="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5920867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046558"/>
            <a:ext cx="7772400" cy="1102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1pPr>
            <a:lvl2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2pPr>
            <a:lvl3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3pPr>
            <a:lvl4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4pPr>
            <a:lvl5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5pPr>
            <a:lvl6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6pPr>
            <a:lvl7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7pPr>
            <a:lvl8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8pPr>
            <a:lvl9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182817"/>
            <a:ext cx="7772400" cy="838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200"/>
            </a:lvl2pPr>
            <a:lvl3pPr>
              <a:spcBef>
                <a:spcPts val="0"/>
              </a:spcBef>
              <a:buSzPct val="100000"/>
              <a:buNone/>
              <a:defRPr sz="3200"/>
            </a:lvl3pPr>
            <a:lvl4pPr>
              <a:spcBef>
                <a:spcPts val="0"/>
              </a:spcBef>
              <a:buSzPct val="100000"/>
              <a:buNone/>
              <a:defRPr sz="3200"/>
            </a:lvl4pPr>
            <a:lvl5pPr>
              <a:spcBef>
                <a:spcPts val="0"/>
              </a:spcBef>
              <a:buSzPct val="100000"/>
              <a:buNone/>
              <a:defRPr sz="3200"/>
            </a:lvl5pPr>
            <a:lvl6pPr>
              <a:spcBef>
                <a:spcPts val="0"/>
              </a:spcBef>
              <a:buSzPct val="100000"/>
              <a:buNone/>
              <a:defRPr sz="3200"/>
            </a:lvl6pPr>
            <a:lvl7pPr>
              <a:spcBef>
                <a:spcPts val="0"/>
              </a:spcBef>
              <a:buSzPct val="100000"/>
              <a:buNone/>
              <a:defRPr sz="3200"/>
            </a:lvl7pPr>
            <a:lvl8pPr>
              <a:spcBef>
                <a:spcPts val="0"/>
              </a:spcBef>
              <a:buSzPct val="100000"/>
              <a:buNone/>
              <a:defRPr sz="3200"/>
            </a:lvl8pPr>
            <a:lvl9pPr>
              <a:spcBef>
                <a:spcPts val="0"/>
              </a:spcBef>
              <a:buSzPct val="100000"/>
              <a:buNone/>
              <a:defRPr sz="3200"/>
            </a:lvl9pPr>
          </a:lstStyle>
          <a:p>
            <a:endParaRPr/>
          </a:p>
        </p:txBody>
      </p:sp>
      <p:grpSp>
        <p:nvGrpSpPr>
          <p:cNvPr id="12" name="Shape 12"/>
          <p:cNvGrpSpPr/>
          <p:nvPr/>
        </p:nvGrpSpPr>
        <p:grpSpPr>
          <a:xfrm>
            <a:off x="0" y="3461599"/>
            <a:ext cx="9144000" cy="1647971"/>
            <a:chOff x="0" y="3690482"/>
            <a:chExt cx="9144000" cy="850171"/>
          </a:xfrm>
        </p:grpSpPr>
        <p:sp>
          <p:nvSpPr>
            <p:cNvPr id="13" name="Shape 13"/>
            <p:cNvSpPr/>
            <p:nvPr/>
          </p:nvSpPr>
          <p:spPr>
            <a:xfrm>
              <a:off x="0" y="4419321"/>
              <a:ext cx="9144000" cy="7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0" y="3956051"/>
              <a:ext cx="9144000" cy="18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0" y="4186767"/>
              <a:ext cx="9144000" cy="1337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0" y="4320625"/>
              <a:ext cx="9144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0" y="4478853"/>
              <a:ext cx="9144000" cy="6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607475" y="4922273"/>
            <a:ext cx="548699" cy="221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>
                <a:solidFill>
                  <a:srgbClr val="FFA711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FFA711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FFA711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FFA711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FFA711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FFA711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FFA711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FFA711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FFA711"/>
                </a:solidFill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25" name="Shape 25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26" name="Shape 26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607475" y="4922273"/>
            <a:ext cx="548699" cy="221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266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266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grpSp>
        <p:nvGrpSpPr>
          <p:cNvPr id="34" name="Shape 34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35" name="Shape 35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607475" y="4922273"/>
            <a:ext cx="548699" cy="221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41" name="Shape 41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42" name="Shape 42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607475" y="4922273"/>
            <a:ext cx="548699" cy="221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471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rgbClr val="FFA711"/>
              </a:buClr>
              <a:buSzPct val="100000"/>
              <a:buNone/>
              <a:defRPr sz="1400">
                <a:solidFill>
                  <a:srgbClr val="FFA711"/>
                </a:solidFill>
              </a:defRPr>
            </a:lvl1pPr>
          </a:lstStyle>
          <a:p>
            <a:endParaRPr/>
          </a:p>
        </p:txBody>
      </p:sp>
      <p:grpSp>
        <p:nvGrpSpPr>
          <p:cNvPr id="48" name="Shape 48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49" name="Shape 49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607475" y="4922273"/>
            <a:ext cx="548699" cy="221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Shape 54"/>
          <p:cNvGrpSpPr/>
          <p:nvPr/>
        </p:nvGrpSpPr>
        <p:grpSpPr>
          <a:xfrm>
            <a:off x="0" y="3461599"/>
            <a:ext cx="9144000" cy="1647971"/>
            <a:chOff x="0" y="3690482"/>
            <a:chExt cx="9144000" cy="850171"/>
          </a:xfrm>
        </p:grpSpPr>
        <p:sp>
          <p:nvSpPr>
            <p:cNvPr id="55" name="Shape 55"/>
            <p:cNvSpPr/>
            <p:nvPr/>
          </p:nvSpPr>
          <p:spPr>
            <a:xfrm>
              <a:off x="0" y="4419321"/>
              <a:ext cx="9144000" cy="7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0" y="3956051"/>
              <a:ext cx="9144000" cy="18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0" y="4186767"/>
              <a:ext cx="9144000" cy="1337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x="0" y="4320625"/>
              <a:ext cx="9144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0" y="4478853"/>
              <a:ext cx="9144000" cy="6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607475" y="4922273"/>
            <a:ext cx="548699" cy="221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0F23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defRPr sz="32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560"/>
              </a:spcBef>
              <a:buClr>
                <a:schemeClr val="lt2"/>
              </a:buClr>
              <a:buSzPct val="100000"/>
              <a:buFont typeface="Georgia"/>
              <a:defRPr sz="28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lt2"/>
              </a:buClr>
              <a:buSzPct val="100000"/>
              <a:buFont typeface="Georgia"/>
              <a:defRPr sz="24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990"/>
            <a:ext cx="9144000" cy="88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607475" y="4922273"/>
            <a:ext cx="548699" cy="22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image" Target="../media/image12.jpg"/><Relationship Id="rId7" Type="http://schemas.openxmlformats.org/officeDocument/2006/relationships/image" Target="../media/image1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hyperlink" Target="https://www.youtube.com/watch?v=MQiszdkOwuU" TargetMode="External"/><Relationship Id="rId7" Type="http://schemas.openxmlformats.org/officeDocument/2006/relationships/hyperlink" Target="http://youtube.com/v/26oq5tWrb2Q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g"/><Relationship Id="rId5" Type="http://schemas.openxmlformats.org/officeDocument/2006/relationships/hyperlink" Target="http://youtube.com/v/MQiszdkOwuU" TargetMode="External"/><Relationship Id="rId4" Type="http://schemas.openxmlformats.org/officeDocument/2006/relationships/hyperlink" Target="https://www.youtube.com/watch?v=26oq5tWrb2Q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g"/><Relationship Id="rId13" Type="http://schemas.openxmlformats.org/officeDocument/2006/relationships/hyperlink" Target="http://youtube.com/v/0IJqpJubXh8" TargetMode="External"/><Relationship Id="rId3" Type="http://schemas.openxmlformats.org/officeDocument/2006/relationships/hyperlink" Target="https://www.youtube.com/watch?v=0hAR18ubIGs" TargetMode="External"/><Relationship Id="rId7" Type="http://schemas.openxmlformats.org/officeDocument/2006/relationships/hyperlink" Target="http://youtube.com/v/0hAR18ubIGs" TargetMode="External"/><Relationship Id="rId12" Type="http://schemas.openxmlformats.org/officeDocument/2006/relationships/image" Target="../media/image2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0IJqpJubXh8" TargetMode="External"/><Relationship Id="rId11" Type="http://schemas.openxmlformats.org/officeDocument/2006/relationships/hyperlink" Target="http://youtube.com/v/rmL_XTrPOMw" TargetMode="External"/><Relationship Id="rId5" Type="http://schemas.openxmlformats.org/officeDocument/2006/relationships/hyperlink" Target="https://www.youtube.com/watch?v=hHqjJMJHeqA" TargetMode="External"/><Relationship Id="rId10" Type="http://schemas.openxmlformats.org/officeDocument/2006/relationships/image" Target="../media/image20.jpg"/><Relationship Id="rId4" Type="http://schemas.openxmlformats.org/officeDocument/2006/relationships/hyperlink" Target="https://www.youtube.com/watch?v=rmL_XTrPOMw" TargetMode="External"/><Relationship Id="rId9" Type="http://schemas.openxmlformats.org/officeDocument/2006/relationships/hyperlink" Target="http://youtube.com/v/hHqjJMJHeqA" TargetMode="External"/><Relationship Id="rId14" Type="http://schemas.openxmlformats.org/officeDocument/2006/relationships/image" Target="../media/image22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ctrTitle"/>
          </p:nvPr>
        </p:nvSpPr>
        <p:spPr>
          <a:xfrm>
            <a:off x="591300" y="148708"/>
            <a:ext cx="7772400" cy="110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    Pollinator Palooza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685800" y="2182817"/>
            <a:ext cx="7772400" cy="838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4975" y="1173275"/>
            <a:ext cx="3195498" cy="22527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         Types Of Pollinators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403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Bees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Butterflies/Moths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Beetles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0100" y="921325"/>
            <a:ext cx="1760550" cy="105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73425" y="952050"/>
            <a:ext cx="1477250" cy="90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40125" y="2143048"/>
            <a:ext cx="809147" cy="857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071940" y="2143050"/>
            <a:ext cx="1174458" cy="85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221424" y="2896973"/>
            <a:ext cx="1709225" cy="1280263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694078" y="3201302"/>
            <a:ext cx="1273294" cy="1124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         Types of Pollinators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Hummingbirds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Bats</a:t>
            </a:r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32375" y="1052525"/>
            <a:ext cx="1913875" cy="1433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42900" y="1052525"/>
            <a:ext cx="1997525" cy="1329239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67853" y="2684700"/>
            <a:ext cx="2279172" cy="1433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204187" y="2601300"/>
            <a:ext cx="1736225" cy="1600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   Have You Seen a Native Bee?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3899" y="895524"/>
            <a:ext cx="2524124" cy="1616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32573" y="977850"/>
            <a:ext cx="1864549" cy="169793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41649" y="921937"/>
            <a:ext cx="2152372" cy="180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51687" y="2694100"/>
            <a:ext cx="2524125" cy="180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902850" y="2817937"/>
            <a:ext cx="1953682" cy="1616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568925" y="2895462"/>
            <a:ext cx="2436374" cy="1461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59075" y="205975"/>
            <a:ext cx="8931299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" sz="3600"/>
              <a:t>      Flower Mechanisms for Pollination              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http://www.saburchill.com/chapters/chap0042.html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   The Process of Pollination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733800" y="1413475"/>
            <a:ext cx="5947199" cy="329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/>
              <a:t>Pollination: Moving Art</a:t>
            </a:r>
          </a:p>
          <a:p>
            <a:pPr rtl="0">
              <a:spcBef>
                <a:spcPts val="0"/>
              </a:spcBef>
              <a:buNone/>
            </a:pPr>
            <a:r>
              <a:rPr lang="en" sz="1200" u="sng">
                <a:solidFill>
                  <a:schemeClr val="hlink"/>
                </a:solidFill>
                <a:hlinkClick r:id="rId3"/>
              </a:rPr>
              <a:t>https://www.youtube.com/watch?v=MQiszdkOwuU#</a:t>
            </a:r>
            <a:r>
              <a:rPr lang="en" sz="1800"/>
              <a:t> 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rtl="0">
              <a:spcBef>
                <a:spcPts val="0"/>
              </a:spcBef>
              <a:buNone/>
            </a:pPr>
            <a:r>
              <a:rPr lang="en" sz="1800"/>
              <a:t>Simple pollination</a:t>
            </a:r>
          </a:p>
          <a:p>
            <a:pPr>
              <a:spcBef>
                <a:spcPts val="0"/>
              </a:spcBef>
              <a:buNone/>
            </a:pPr>
            <a:r>
              <a:rPr lang="en" sz="1200" u="sng">
                <a:solidFill>
                  <a:schemeClr val="hlink"/>
                </a:solidFill>
                <a:hlinkClick r:id="rId4"/>
              </a:rPr>
              <a:t>https://www.youtube.com/watch?v=26oq5tWrb2Q</a:t>
            </a:r>
            <a:r>
              <a:rPr lang="en" sz="1200"/>
              <a:t> </a:t>
            </a:r>
          </a:p>
        </p:txBody>
      </p:sp>
      <p:sp>
        <p:nvSpPr>
          <p:cNvPr id="114" name="Shape 114">
            <a:hlinkClick r:id="rId5"/>
          </p:cNvPr>
          <p:cNvSpPr/>
          <p:nvPr/>
        </p:nvSpPr>
        <p:spPr>
          <a:xfrm>
            <a:off x="249050" y="931750"/>
            <a:ext cx="2295625" cy="1721725"/>
          </a:xfrm>
          <a:prstGeom prst="rect">
            <a:avLst/>
          </a:prstGeom>
          <a:blipFill>
            <a:blip r:embed="rId6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115" name="Shape 115">
            <a:hlinkClick r:id="rId7"/>
          </p:cNvPr>
          <p:cNvSpPr/>
          <p:nvPr/>
        </p:nvSpPr>
        <p:spPr>
          <a:xfrm>
            <a:off x="6113925" y="847099"/>
            <a:ext cx="2295625" cy="1721725"/>
          </a:xfrm>
          <a:prstGeom prst="rect">
            <a:avLst/>
          </a:prstGeom>
          <a:blipFill>
            <a:blip r:embed="rId8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     Importance of Pollinators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2014075" y="1200150"/>
            <a:ext cx="6672600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sz="1800"/>
              <a:t>Food -</a:t>
            </a:r>
            <a:r>
              <a:rPr lang="en" sz="2400"/>
              <a:t> </a:t>
            </a: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https://www.youtube.com/watch?v=0hAR18ubIGs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endParaRPr sz="11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endParaRPr sz="11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endParaRPr sz="11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https://www.youtube.com/watch?v=rmL_XTrPOMw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endParaRPr sz="11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endParaRPr sz="11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endParaRPr sz="11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sz="1800"/>
              <a:t>Bats -</a:t>
            </a:r>
            <a:r>
              <a:rPr lang="en" sz="11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https://www.youtube.com/watch?v=hHqjJMJHeqA</a:t>
            </a:r>
            <a:r>
              <a:rPr lang="en" sz="11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endParaRPr sz="11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endParaRPr sz="11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endParaRPr sz="11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sz="1800"/>
              <a:t>Hand pollinator designs -  </a:t>
            </a: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https://www.youtube.com/watch?v=0IJqpJubXh8</a:t>
            </a:r>
            <a:r>
              <a:rPr lang="en" sz="11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>
            <a:hlinkClick r:id="rId7"/>
          </p:cNvPr>
          <p:cNvSpPr/>
          <p:nvPr/>
        </p:nvSpPr>
        <p:spPr>
          <a:xfrm>
            <a:off x="768025" y="957136"/>
            <a:ext cx="1143199" cy="857387"/>
          </a:xfrm>
          <a:prstGeom prst="rect">
            <a:avLst/>
          </a:prstGeom>
          <a:blipFill>
            <a:blip r:embed="rId8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123" name="Shape 123">
            <a:hlinkClick r:id="rId9"/>
          </p:cNvPr>
          <p:cNvSpPr/>
          <p:nvPr/>
        </p:nvSpPr>
        <p:spPr>
          <a:xfrm>
            <a:off x="768025" y="2889463"/>
            <a:ext cx="1143199" cy="857411"/>
          </a:xfrm>
          <a:prstGeom prst="rect">
            <a:avLst/>
          </a:prstGeom>
          <a:blipFill>
            <a:blip r:embed="rId10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124" name="Shape 124">
            <a:hlinkClick r:id="rId11"/>
          </p:cNvPr>
          <p:cNvSpPr/>
          <p:nvPr/>
        </p:nvSpPr>
        <p:spPr>
          <a:xfrm>
            <a:off x="310825" y="1933825"/>
            <a:ext cx="1143206" cy="857400"/>
          </a:xfrm>
          <a:prstGeom prst="rect">
            <a:avLst/>
          </a:prstGeom>
          <a:blipFill>
            <a:blip r:embed="rId12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125" name="Shape 125">
            <a:hlinkClick r:id="rId13"/>
          </p:cNvPr>
          <p:cNvSpPr/>
          <p:nvPr/>
        </p:nvSpPr>
        <p:spPr>
          <a:xfrm>
            <a:off x="336574" y="3768925"/>
            <a:ext cx="1143199" cy="857427"/>
          </a:xfrm>
          <a:prstGeom prst="rect">
            <a:avLst/>
          </a:prstGeom>
          <a:blipFill>
            <a:blip r:embed="rId1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   Your Engineering Challenge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57200" y="9382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      Design a hand pollinator that can    successfully pollinate at least 2 different types of flowers.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Super Challenge: Pollinate 3-4 flower types.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Super Duper Challenge: Design/Build a 5th type of flower you can pollinate.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olor-strip">
  <a:themeElements>
    <a:clrScheme name="Custom 458">
      <a:dk1>
        <a:srgbClr val="6A0212"/>
      </a:dk1>
      <a:lt1>
        <a:srgbClr val="B43C3E"/>
      </a:lt1>
      <a:dk2>
        <a:srgbClr val="000000"/>
      </a:dk2>
      <a:lt2>
        <a:srgbClr val="E9E0C9"/>
      </a:lt2>
      <a:accent1>
        <a:srgbClr val="D60030"/>
      </a:accent1>
      <a:accent2>
        <a:srgbClr val="FFA711"/>
      </a:accent2>
      <a:accent3>
        <a:srgbClr val="709E0B"/>
      </a:accent3>
      <a:accent4>
        <a:srgbClr val="006985"/>
      </a:accent4>
      <a:accent5>
        <a:srgbClr val="3A1E5E"/>
      </a:accent5>
      <a:accent6>
        <a:srgbClr val="FF6428"/>
      </a:accent6>
      <a:hlink>
        <a:srgbClr val="CDA43D"/>
      </a:hlink>
      <a:folHlink>
        <a:srgbClr val="744F1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(16:9)</PresentationFormat>
  <Paragraphs>45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color-strip</vt:lpstr>
      <vt:lpstr>     Pollinator Palooza</vt:lpstr>
      <vt:lpstr>          Types Of Pollinators</vt:lpstr>
      <vt:lpstr>          Types of Pollinators</vt:lpstr>
      <vt:lpstr>    Have You Seen a Native Bee?</vt:lpstr>
      <vt:lpstr>      Flower Mechanisms for Pollination              </vt:lpstr>
      <vt:lpstr>    The Process of Pollination</vt:lpstr>
      <vt:lpstr>      Importance of Pollinators</vt:lpstr>
      <vt:lpstr>    Your Engineering Challenge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Pollinator Palooza</dc:title>
  <dc:creator>Molly Todd Monitto</dc:creator>
  <cp:lastModifiedBy>test8</cp:lastModifiedBy>
  <cp:revision>1</cp:revision>
  <dcterms:modified xsi:type="dcterms:W3CDTF">2015-03-11T16:41:20Z</dcterms:modified>
</cp:coreProperties>
</file>