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Lobster Two"/>
      <p:regular r:id="rId34"/>
      <p:bold r:id="rId35"/>
      <p:italic r:id="rId36"/>
      <p:boldItalic r:id="rId37"/>
    </p:embeddedFont>
    <p:embeddedFont>
      <p:font typeface="Bangers"/>
      <p:regular r:id="rId38"/>
    </p:embeddedFont>
    <p:embeddedFont>
      <p:font typeface="Lobster"/>
      <p:regular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obsterTwo-bold.fntdata"/><Relationship Id="rId12" Type="http://schemas.openxmlformats.org/officeDocument/2006/relationships/slide" Target="slides/slide8.xml"/><Relationship Id="rId34" Type="http://schemas.openxmlformats.org/officeDocument/2006/relationships/font" Target="fonts/LobsterTwo-regular.fntdata"/><Relationship Id="rId15" Type="http://schemas.openxmlformats.org/officeDocument/2006/relationships/slide" Target="slides/slide11.xml"/><Relationship Id="rId37" Type="http://schemas.openxmlformats.org/officeDocument/2006/relationships/font" Target="fonts/LobsterTwo-boldItalic.fntdata"/><Relationship Id="rId14" Type="http://schemas.openxmlformats.org/officeDocument/2006/relationships/slide" Target="slides/slide10.xml"/><Relationship Id="rId36" Type="http://schemas.openxmlformats.org/officeDocument/2006/relationships/font" Target="fonts/LobsterTwo-italic.fntdata"/><Relationship Id="rId17" Type="http://schemas.openxmlformats.org/officeDocument/2006/relationships/slide" Target="slides/slide13.xml"/><Relationship Id="rId39" Type="http://schemas.openxmlformats.org/officeDocument/2006/relationships/font" Target="fonts/Lobster-regular.fntdata"/><Relationship Id="rId16" Type="http://schemas.openxmlformats.org/officeDocument/2006/relationships/slide" Target="slides/slide12.xml"/><Relationship Id="rId38" Type="http://schemas.openxmlformats.org/officeDocument/2006/relationships/font" Target="fonts/Banger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 name="Shape 137"/>
        <p:cNvGrpSpPr/>
        <p:nvPr/>
      </p:nvGrpSpPr>
      <p:grpSpPr>
        <a:xfrm>
          <a:off x="0" y="0"/>
          <a:ext cx="0" cy="0"/>
          <a:chOff x="0" y="0"/>
          <a:chExt cx="0" cy="0"/>
        </a:xfrm>
      </p:grpSpPr>
      <p:sp>
        <p:nvSpPr>
          <p:cNvPr id="138" name="Shape 1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 name="Shape 13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1" name="Shape 171"/>
        <p:cNvGrpSpPr/>
        <p:nvPr/>
      </p:nvGrpSpPr>
      <p:grpSpPr>
        <a:xfrm>
          <a:off x="0" y="0"/>
          <a:ext cx="0" cy="0"/>
          <a:chOff x="0" y="0"/>
          <a:chExt cx="0" cy="0"/>
        </a:xfrm>
      </p:grpSpPr>
      <p:sp>
        <p:nvSpPr>
          <p:cNvPr id="172" name="Shape 1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3" name="Shape 1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8" name="Shape 17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7" name="Shape 217"/>
        <p:cNvGrpSpPr/>
        <p:nvPr/>
      </p:nvGrpSpPr>
      <p:grpSpPr>
        <a:xfrm>
          <a:off x="0" y="0"/>
          <a:ext cx="0" cy="0"/>
          <a:chOff x="0" y="0"/>
          <a:chExt cx="0" cy="0"/>
        </a:xfrm>
      </p:grpSpPr>
      <p:sp>
        <p:nvSpPr>
          <p:cNvPr id="218" name="Shape 2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9" name="Shape 2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9" name="Shape 229"/>
        <p:cNvGrpSpPr/>
        <p:nvPr/>
      </p:nvGrpSpPr>
      <p:grpSpPr>
        <a:xfrm>
          <a:off x="0" y="0"/>
          <a:ext cx="0" cy="0"/>
          <a:chOff x="0" y="0"/>
          <a:chExt cx="0" cy="0"/>
        </a:xfrm>
      </p:grpSpPr>
      <p:sp>
        <p:nvSpPr>
          <p:cNvPr id="230" name="Shape 2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1" name="Shape 23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1" name="Shape 241"/>
        <p:cNvGrpSpPr/>
        <p:nvPr/>
      </p:nvGrpSpPr>
      <p:grpSpPr>
        <a:xfrm>
          <a:off x="0" y="0"/>
          <a:ext cx="0" cy="0"/>
          <a:chOff x="0" y="0"/>
          <a:chExt cx="0" cy="0"/>
        </a:xfrm>
      </p:grpSpPr>
      <p:sp>
        <p:nvSpPr>
          <p:cNvPr id="242" name="Shape 2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3" name="Shape 2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 name="Shape 98"/>
        <p:cNvGrpSpPr/>
        <p:nvPr/>
      </p:nvGrpSpPr>
      <p:grpSpPr>
        <a:xfrm>
          <a:off x="0" y="0"/>
          <a:ext cx="0" cy="0"/>
          <a:chOff x="0" y="0"/>
          <a:chExt cx="0" cy="0"/>
        </a:xfrm>
      </p:grpSpPr>
      <p:sp>
        <p:nvSpPr>
          <p:cNvPr id="99" name="Shape 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 name="Shape 1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 Id="rId4" Type="http://schemas.openxmlformats.org/officeDocument/2006/relationships/image" Target="../media/image0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17.jpg"/><Relationship Id="rId5" Type="http://schemas.openxmlformats.org/officeDocument/2006/relationships/image" Target="../media/image22.jpg"/><Relationship Id="rId6" Type="http://schemas.openxmlformats.org/officeDocument/2006/relationships/image" Target="../media/image16.jpg"/><Relationship Id="rId7"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1.jpg"/><Relationship Id="rId6" Type="http://schemas.openxmlformats.org/officeDocument/2006/relationships/image" Target="../media/image31.jpg"/><Relationship Id="rId7"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psychonautwiki.org/wiki/Depression" TargetMode="External"/><Relationship Id="rId4" Type="http://schemas.openxmlformats.org/officeDocument/2006/relationships/hyperlink" Target="https://psychonautwiki.org/wiki/Irritability" TargetMode="External"/><Relationship Id="rId5" Type="http://schemas.openxmlformats.org/officeDocument/2006/relationships/hyperlink" Target="https://psychonautwiki.org/wiki/Anxiet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teinhardt.nyu.edu/scmsAdmin/media/users/xr1/glossaries/Science/ScienceIntermediate/ms6to8sciencespanish.pdf" TargetMode="External"/><Relationship Id="rId4" Type="http://schemas.openxmlformats.org/officeDocument/2006/relationships/hyperlink" Target="http://steinhardt.nyu.edu/scmsAdmin/media/users/xr1/glossaries/Math/Grades6to8/ms_6_8_math_spanish.pdf" TargetMode="External"/><Relationship Id="rId5" Type="http://schemas.openxmlformats.org/officeDocument/2006/relationships/hyperlink" Target="http://steinhardt.nyu.edu/scmsAdmin/media/users/xr1/glossaries/SocialStudies/Intermediate/msSocialStudies6_8Spanish.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crscience.org/educators/SpanishResources" TargetMode="External"/><Relationship Id="rId4" Type="http://schemas.openxmlformats.org/officeDocument/2006/relationships/hyperlink" Target="http://www.educa.jcyl.es/en" TargetMode="External"/><Relationship Id="rId5" Type="http://schemas.openxmlformats.org/officeDocument/2006/relationships/hyperlink" Target="https://ciencia.nasa.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0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blogs.edweek.org/edweek/curriculum/2016/02/next_generation_science_standards_8_things_to_know.html" TargetMode="External"/><Relationship Id="rId4" Type="http://schemas.openxmlformats.org/officeDocument/2006/relationships/hyperlink" Target="http://www.edweek.org/tm/articles/2016/10/05/induction-program-for-new-science-teachers-starts.html?qs=exploratorium" TargetMode="External"/><Relationship Id="rId5" Type="http://schemas.openxmlformats.org/officeDocument/2006/relationships/hyperlink" Target="http://blogs.edweek.org/edweek/learning-the-language/2017/01/integrating_science_and_englis.html?cmp=eml-enl-eu-news2"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cal.org/what-we-do/projects/project-excell/the-go-to-strategies" TargetMode="External"/><Relationship Id="rId4" Type="http://schemas.openxmlformats.org/officeDocument/2006/relationships/hyperlink" Target="http://www.colorincolorado.org/content-instruction-ells" TargetMode="External"/><Relationship Id="rId5" Type="http://schemas.openxmlformats.org/officeDocument/2006/relationships/hyperlink" Target="https://www.weareteachers.com/collection/ell-success/" TargetMode="External"/><Relationship Id="rId6" Type="http://schemas.openxmlformats.org/officeDocument/2006/relationships/hyperlink" Target="https://www.csun.edu/science/ref/language/teaching-ell.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08.jpg"/><Relationship Id="rId4" Type="http://schemas.openxmlformats.org/officeDocument/2006/relationships/image" Target="../media/image0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07.jpg"/><Relationship Id="rId4" Type="http://schemas.openxmlformats.org/officeDocument/2006/relationships/image" Target="../media/image02.jpg"/><Relationship Id="rId5" Type="http://schemas.openxmlformats.org/officeDocument/2006/relationships/image" Target="../media/image30.jpg"/><Relationship Id="rId6" Type="http://schemas.openxmlformats.org/officeDocument/2006/relationships/image" Target="../media/image0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03.jpg"/><Relationship Id="rId4" Type="http://schemas.openxmlformats.org/officeDocument/2006/relationships/image" Target="../media/image05.jpg"/><Relationship Id="rId5" Type="http://schemas.openxmlformats.org/officeDocument/2006/relationships/image" Target="../media/image19.jpg"/><Relationship Id="rId6"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14.jpg"/><Relationship Id="rId5" Type="http://schemas.openxmlformats.org/officeDocument/2006/relationships/image" Target="../media/image11.jpg"/><Relationship Id="rId6"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 name="Shape 53"/>
        <p:cNvGrpSpPr/>
        <p:nvPr/>
      </p:nvGrpSpPr>
      <p:grpSpPr>
        <a:xfrm>
          <a:off x="0" y="0"/>
          <a:ext cx="0" cy="0"/>
          <a:chOff x="0" y="0"/>
          <a:chExt cx="0" cy="0"/>
        </a:xfrm>
      </p:grpSpPr>
      <p:sp>
        <p:nvSpPr>
          <p:cNvPr id="54" name="Shape 54"/>
          <p:cNvSpPr txBox="1"/>
          <p:nvPr>
            <p:ph type="ctrTitle"/>
          </p:nvPr>
        </p:nvSpPr>
        <p:spPr>
          <a:xfrm>
            <a:off x="2111300" y="0"/>
            <a:ext cx="4822800" cy="1503899"/>
          </a:xfrm>
          <a:prstGeom prst="rect">
            <a:avLst/>
          </a:prstGeom>
        </p:spPr>
        <p:txBody>
          <a:bodyPr anchorCtr="0" anchor="b" bIns="91425" lIns="91425" rIns="91425" tIns="91425">
            <a:noAutofit/>
          </a:bodyPr>
          <a:lstStyle/>
          <a:p>
            <a:pPr lvl="0">
              <a:spcBef>
                <a:spcPts val="0"/>
              </a:spcBef>
              <a:buNone/>
            </a:pPr>
            <a:r>
              <a:rPr lang="en" sz="4000"/>
              <a:t>Getting Started with </a:t>
            </a:r>
            <a:r>
              <a:rPr lang="en" sz="4000"/>
              <a:t>ELD Science</a:t>
            </a:r>
            <a:r>
              <a:rPr lang="en"/>
              <a:t> </a:t>
            </a:r>
          </a:p>
        </p:txBody>
      </p:sp>
      <p:sp>
        <p:nvSpPr>
          <p:cNvPr id="55" name="Shape 55"/>
          <p:cNvSpPr txBox="1"/>
          <p:nvPr>
            <p:ph idx="1" type="subTitle"/>
          </p:nvPr>
        </p:nvSpPr>
        <p:spPr>
          <a:xfrm>
            <a:off x="199300" y="2456750"/>
            <a:ext cx="8666400" cy="2686800"/>
          </a:xfrm>
          <a:prstGeom prst="rect">
            <a:avLst/>
          </a:prstGeom>
        </p:spPr>
        <p:txBody>
          <a:bodyPr anchorCtr="0" anchor="t" bIns="91425" lIns="91425" rIns="91425" tIns="91425">
            <a:noAutofit/>
          </a:bodyPr>
          <a:lstStyle/>
          <a:p>
            <a:pPr lvl="0">
              <a:spcBef>
                <a:spcPts val="0"/>
              </a:spcBef>
              <a:buNone/>
            </a:pPr>
            <a:r>
              <a:rPr b="1" i="1" lang="en" sz="2100">
                <a:solidFill>
                  <a:srgbClr val="000000"/>
                </a:solidFill>
              </a:rPr>
              <a:t>Here are a few of the challenges we faced, guidelines we tried to follow, ideas we came up with, experiences we had and tools/resources that we thought worth sharing. The purpose of this slideshow is to let you know how we started our ELD Science Program at Davidson and to support our friends &amp; colleagues in their efforts to engage, inspire &amp; educate </a:t>
            </a:r>
            <a:r>
              <a:rPr b="1" i="1" lang="en" sz="2100" u="sng">
                <a:solidFill>
                  <a:srgbClr val="000000"/>
                </a:solidFill>
              </a:rPr>
              <a:t>all</a:t>
            </a:r>
            <a:r>
              <a:rPr b="1" i="1" lang="en" sz="2100">
                <a:solidFill>
                  <a:srgbClr val="000000"/>
                </a:solidFill>
              </a:rPr>
              <a:t> students!</a:t>
            </a:r>
          </a:p>
          <a:p>
            <a:pPr lvl="0" rtl="0">
              <a:spcBef>
                <a:spcPts val="0"/>
              </a:spcBef>
              <a:buNone/>
            </a:pPr>
            <a:r>
              <a:rPr b="1" i="1" lang="en" sz="2100">
                <a:solidFill>
                  <a:srgbClr val="000000"/>
                </a:solidFill>
              </a:rPr>
              <a:t>Take what you need, and leave the rest. </a:t>
            </a:r>
          </a:p>
          <a:p>
            <a:pPr lvl="0" rtl="0">
              <a:spcBef>
                <a:spcPts val="0"/>
              </a:spcBef>
              <a:buNone/>
            </a:pPr>
            <a:r>
              <a:t/>
            </a:r>
            <a:endParaRPr sz="2400">
              <a:solidFill>
                <a:srgbClr val="000000"/>
              </a:solidFill>
            </a:endParaRPr>
          </a:p>
          <a:p>
            <a:pPr lvl="0" rtl="0">
              <a:spcBef>
                <a:spcPts val="0"/>
              </a:spcBef>
              <a:buNone/>
            </a:pPr>
            <a:r>
              <a:t/>
            </a:r>
            <a:endParaRPr sz="2200">
              <a:solidFill>
                <a:srgbClr val="000000"/>
              </a:solidFill>
            </a:endParaRPr>
          </a:p>
          <a:p>
            <a:pPr lvl="0" rtl="0">
              <a:spcBef>
                <a:spcPts val="0"/>
              </a:spcBef>
              <a:buNone/>
            </a:pPr>
            <a:r>
              <a:t/>
            </a:r>
            <a:endParaRPr/>
          </a:p>
          <a:p>
            <a:pPr lvl="0">
              <a:spcBef>
                <a:spcPts val="0"/>
              </a:spcBef>
              <a:buNone/>
            </a:pPr>
            <a:r>
              <a:t/>
            </a:r>
            <a:endParaRPr i="1" sz="2400">
              <a:solidFill>
                <a:srgbClr val="0000FF"/>
              </a:solidFill>
            </a:endParaRPr>
          </a:p>
        </p:txBody>
      </p:sp>
      <p:pic>
        <p:nvPicPr>
          <p:cNvPr descr="Science, Lab, Test, Tubes, ..." id="56" name="Shape 56"/>
          <p:cNvPicPr preferRelativeResize="0"/>
          <p:nvPr/>
        </p:nvPicPr>
        <p:blipFill>
          <a:blip r:embed="rId3">
            <a:alphaModFix/>
          </a:blip>
          <a:stretch>
            <a:fillRect/>
          </a:stretch>
        </p:blipFill>
        <p:spPr>
          <a:xfrm>
            <a:off x="199304" y="275875"/>
            <a:ext cx="1747574" cy="1782225"/>
          </a:xfrm>
          <a:prstGeom prst="rect">
            <a:avLst/>
          </a:prstGeom>
          <a:noFill/>
          <a:ln>
            <a:noFill/>
          </a:ln>
        </p:spPr>
      </p:pic>
      <p:pic>
        <p:nvPicPr>
          <p:cNvPr descr="... Science | by Image Editor" id="57" name="Shape 57"/>
          <p:cNvPicPr preferRelativeResize="0"/>
          <p:nvPr/>
        </p:nvPicPr>
        <p:blipFill>
          <a:blip r:embed="rId4">
            <a:alphaModFix/>
          </a:blip>
          <a:stretch>
            <a:fillRect/>
          </a:stretch>
        </p:blipFill>
        <p:spPr>
          <a:xfrm>
            <a:off x="6934100" y="166400"/>
            <a:ext cx="2001175" cy="2001175"/>
          </a:xfrm>
          <a:prstGeom prst="rect">
            <a:avLst/>
          </a:prstGeom>
          <a:noFill/>
          <a:ln>
            <a:noFill/>
          </a:ln>
        </p:spPr>
      </p:pic>
      <p:sp>
        <p:nvSpPr>
          <p:cNvPr id="58" name="Shape 58"/>
          <p:cNvSpPr txBox="1"/>
          <p:nvPr/>
        </p:nvSpPr>
        <p:spPr>
          <a:xfrm>
            <a:off x="1977700" y="1518975"/>
            <a:ext cx="5060700" cy="789600"/>
          </a:xfrm>
          <a:prstGeom prst="rect">
            <a:avLst/>
          </a:prstGeom>
          <a:noFill/>
          <a:ln>
            <a:noFill/>
          </a:ln>
        </p:spPr>
        <p:txBody>
          <a:bodyPr anchorCtr="0" anchor="t" bIns="91425" lIns="91425" rIns="91425" tIns="91425">
            <a:noAutofit/>
          </a:bodyPr>
          <a:lstStyle/>
          <a:p>
            <a:pPr lvl="0" rtl="0" algn="ctr">
              <a:spcBef>
                <a:spcPts val="0"/>
              </a:spcBef>
              <a:buClr>
                <a:schemeClr val="dk1"/>
              </a:buClr>
              <a:buFont typeface="Arial"/>
              <a:buNone/>
            </a:pPr>
            <a:r>
              <a:rPr lang="en">
                <a:solidFill>
                  <a:srgbClr val="0000FF"/>
                </a:solidFill>
              </a:rPr>
              <a:t>John Flanagan, San Rafael, California     March 2017    (based on collaborative work done with Kathleen Morrison, the Davidson Middle School Science Department &amp; iTeams)</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ctrTitle"/>
          </p:nvPr>
        </p:nvSpPr>
        <p:spPr>
          <a:xfrm>
            <a:off x="2567475" y="0"/>
            <a:ext cx="3603600" cy="894300"/>
          </a:xfrm>
          <a:prstGeom prst="rect">
            <a:avLst/>
          </a:prstGeom>
        </p:spPr>
        <p:txBody>
          <a:bodyPr anchorCtr="0" anchor="b" bIns="91425" lIns="91425" rIns="91425" tIns="91425">
            <a:noAutofit/>
          </a:bodyPr>
          <a:lstStyle/>
          <a:p>
            <a:pPr lvl="0">
              <a:spcBef>
                <a:spcPts val="0"/>
              </a:spcBef>
              <a:buNone/>
            </a:pPr>
            <a:r>
              <a:rPr lang="en" sz="2400"/>
              <a:t>Sample Activity #5:</a:t>
            </a:r>
          </a:p>
          <a:p>
            <a:pPr lvl="0">
              <a:spcBef>
                <a:spcPts val="0"/>
              </a:spcBef>
              <a:buNone/>
            </a:pPr>
            <a:r>
              <a:rPr lang="en" sz="2400"/>
              <a:t>The Penny Experiment</a:t>
            </a:r>
          </a:p>
        </p:txBody>
      </p:sp>
      <p:sp>
        <p:nvSpPr>
          <p:cNvPr id="123" name="Shape 123"/>
          <p:cNvSpPr txBox="1"/>
          <p:nvPr>
            <p:ph idx="1" type="subTitle"/>
          </p:nvPr>
        </p:nvSpPr>
        <p:spPr>
          <a:xfrm>
            <a:off x="4866050" y="2690975"/>
            <a:ext cx="4278000" cy="24525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Our ELD Science Team was able to piggyback off of work that we had done previously with other science PLCs. This Level 2 ELD class is doing an experiment traditionally used by the 6th grade team to introduce the formal scientific method. When there’s no threat of “stealing the thunder” from another grade level team’s activity (by ruining the novelty for students who might attend their class in the future), ELD subject matter teachers will find their peers more than willing to share the wealth of great ideas that they’ve developed!</a:t>
            </a:r>
          </a:p>
        </p:txBody>
      </p:sp>
      <p:pic>
        <p:nvPicPr>
          <p:cNvPr id="124" name="Shape 124"/>
          <p:cNvPicPr preferRelativeResize="0"/>
          <p:nvPr/>
        </p:nvPicPr>
        <p:blipFill rotWithShape="1">
          <a:blip r:embed="rId3">
            <a:alphaModFix/>
          </a:blip>
          <a:srcRect b="0" l="14916" r="20341" t="3006"/>
          <a:stretch/>
        </p:blipFill>
        <p:spPr>
          <a:xfrm>
            <a:off x="201698" y="338374"/>
            <a:ext cx="2279675" cy="4553622"/>
          </a:xfrm>
          <a:prstGeom prst="rect">
            <a:avLst/>
          </a:prstGeom>
          <a:noFill/>
          <a:ln>
            <a:noFill/>
          </a:ln>
        </p:spPr>
      </p:pic>
      <p:pic>
        <p:nvPicPr>
          <p:cNvPr id="125" name="Shape 125"/>
          <p:cNvPicPr preferRelativeResize="0"/>
          <p:nvPr/>
        </p:nvPicPr>
        <p:blipFill rotWithShape="1">
          <a:blip r:embed="rId4">
            <a:alphaModFix/>
          </a:blip>
          <a:srcRect b="0" l="22432" r="0" t="20394"/>
          <a:stretch/>
        </p:blipFill>
        <p:spPr>
          <a:xfrm>
            <a:off x="2481375" y="837875"/>
            <a:ext cx="2384676" cy="3263053"/>
          </a:xfrm>
          <a:prstGeom prst="rect">
            <a:avLst/>
          </a:prstGeom>
          <a:noFill/>
          <a:ln>
            <a:noFill/>
          </a:ln>
        </p:spPr>
      </p:pic>
      <p:pic>
        <p:nvPicPr>
          <p:cNvPr id="126" name="Shape 126"/>
          <p:cNvPicPr preferRelativeResize="0"/>
          <p:nvPr/>
        </p:nvPicPr>
        <p:blipFill rotWithShape="1">
          <a:blip r:embed="rId5">
            <a:alphaModFix/>
          </a:blip>
          <a:srcRect b="11465" l="0" r="0" t="0"/>
          <a:stretch/>
        </p:blipFill>
        <p:spPr>
          <a:xfrm>
            <a:off x="4866059" y="789650"/>
            <a:ext cx="1651647" cy="1949652"/>
          </a:xfrm>
          <a:prstGeom prst="rect">
            <a:avLst/>
          </a:prstGeom>
          <a:noFill/>
          <a:ln>
            <a:noFill/>
          </a:ln>
        </p:spPr>
      </p:pic>
      <p:pic>
        <p:nvPicPr>
          <p:cNvPr id="127" name="Shape 127"/>
          <p:cNvPicPr preferRelativeResize="0"/>
          <p:nvPr/>
        </p:nvPicPr>
        <p:blipFill rotWithShape="1">
          <a:blip r:embed="rId6">
            <a:alphaModFix/>
          </a:blip>
          <a:srcRect b="17894" l="0" r="0" t="12718"/>
          <a:stretch/>
        </p:blipFill>
        <p:spPr>
          <a:xfrm>
            <a:off x="6517699" y="241700"/>
            <a:ext cx="2626349" cy="2429827"/>
          </a:xfrm>
          <a:prstGeom prst="rect">
            <a:avLst/>
          </a:prstGeom>
          <a:noFill/>
          <a:ln>
            <a:noFill/>
          </a:ln>
        </p:spPr>
      </p:pic>
      <p:pic>
        <p:nvPicPr>
          <p:cNvPr id="128" name="Shape 128"/>
          <p:cNvPicPr preferRelativeResize="0"/>
          <p:nvPr/>
        </p:nvPicPr>
        <p:blipFill rotWithShape="1">
          <a:blip r:embed="rId7">
            <a:alphaModFix/>
          </a:blip>
          <a:srcRect b="27915" l="42361" r="8767" t="36847"/>
          <a:stretch/>
        </p:blipFill>
        <p:spPr>
          <a:xfrm>
            <a:off x="2916400" y="4100925"/>
            <a:ext cx="1949652" cy="105437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ctrTitle"/>
          </p:nvPr>
        </p:nvSpPr>
        <p:spPr>
          <a:xfrm>
            <a:off x="43075" y="48350"/>
            <a:ext cx="2253000" cy="2070600"/>
          </a:xfrm>
          <a:prstGeom prst="rect">
            <a:avLst/>
          </a:prstGeom>
        </p:spPr>
        <p:txBody>
          <a:bodyPr anchorCtr="0" anchor="b" bIns="91425" lIns="91425" rIns="91425" tIns="91425">
            <a:noAutofit/>
          </a:bodyPr>
          <a:lstStyle/>
          <a:p>
            <a:pPr lvl="0">
              <a:spcBef>
                <a:spcPts val="0"/>
              </a:spcBef>
              <a:buNone/>
            </a:pPr>
            <a:r>
              <a:rPr lang="en" sz="2400">
                <a:solidFill>
                  <a:srgbClr val="FF0000"/>
                </a:solidFill>
              </a:rPr>
              <a:t>Sample </a:t>
            </a:r>
          </a:p>
          <a:p>
            <a:pPr lvl="0">
              <a:spcBef>
                <a:spcPts val="0"/>
              </a:spcBef>
              <a:buNone/>
            </a:pPr>
            <a:r>
              <a:rPr lang="en" sz="2400">
                <a:solidFill>
                  <a:srgbClr val="FF0000"/>
                </a:solidFill>
              </a:rPr>
              <a:t>Activity #6:</a:t>
            </a:r>
          </a:p>
          <a:p>
            <a:pPr lvl="0" rtl="0">
              <a:spcBef>
                <a:spcPts val="0"/>
              </a:spcBef>
              <a:buNone/>
            </a:pPr>
            <a:r>
              <a:rPr lang="en" sz="2400">
                <a:solidFill>
                  <a:srgbClr val="FF0000"/>
                </a:solidFill>
              </a:rPr>
              <a:t>Taking </a:t>
            </a:r>
          </a:p>
          <a:p>
            <a:pPr lvl="0" rtl="0">
              <a:spcBef>
                <a:spcPts val="0"/>
              </a:spcBef>
              <a:buNone/>
            </a:pPr>
            <a:r>
              <a:rPr lang="en" sz="2400">
                <a:solidFill>
                  <a:srgbClr val="FF0000"/>
                </a:solidFill>
              </a:rPr>
              <a:t>Advantage of</a:t>
            </a:r>
          </a:p>
          <a:p>
            <a:pPr lvl="0">
              <a:spcBef>
                <a:spcPts val="0"/>
              </a:spcBef>
              <a:buNone/>
            </a:pPr>
            <a:r>
              <a:rPr lang="en" sz="2400">
                <a:solidFill>
                  <a:srgbClr val="FF0000"/>
                </a:solidFill>
              </a:rPr>
              <a:t>Technology</a:t>
            </a:r>
          </a:p>
        </p:txBody>
      </p:sp>
      <p:sp>
        <p:nvSpPr>
          <p:cNvPr id="134" name="Shape 134"/>
          <p:cNvSpPr txBox="1"/>
          <p:nvPr>
            <p:ph idx="1" type="subTitle"/>
          </p:nvPr>
        </p:nvSpPr>
        <p:spPr>
          <a:xfrm>
            <a:off x="2296075" y="48350"/>
            <a:ext cx="6802200" cy="22011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Technology has made it significantly easier to come up with primary language text/explanations, visual aids and other online tools to share with ELL students - even at the last minute or during a “teachable moment”. These are great alternatives to resorting to “busy work” on a day when your prep time has been lost due to an unexpected student issue or a site emergency. The low grade image on the left was projected in the classroom during an on the fly Google image search based on the search words “vertebrates spanish”. Below, the students are exploring some old BBC science simulations that illustrate a variety of concepts. They were easily accessed through one of the elementary site’s student links on a day when a Chromebook cart happened to be available in the classroom.</a:t>
            </a:r>
          </a:p>
        </p:txBody>
      </p:sp>
      <p:pic>
        <p:nvPicPr>
          <p:cNvPr id="135" name="Shape 135"/>
          <p:cNvPicPr preferRelativeResize="0"/>
          <p:nvPr/>
        </p:nvPicPr>
        <p:blipFill rotWithShape="1">
          <a:blip r:embed="rId3">
            <a:alphaModFix/>
          </a:blip>
          <a:srcRect b="0" l="5101" r="2656" t="33853"/>
          <a:stretch/>
        </p:blipFill>
        <p:spPr>
          <a:xfrm>
            <a:off x="3802624" y="2295650"/>
            <a:ext cx="5295676" cy="2847850"/>
          </a:xfrm>
          <a:prstGeom prst="rect">
            <a:avLst/>
          </a:prstGeom>
          <a:noFill/>
          <a:ln>
            <a:noFill/>
          </a:ln>
        </p:spPr>
      </p:pic>
      <p:pic>
        <p:nvPicPr>
          <p:cNvPr id="136" name="Shape 136"/>
          <p:cNvPicPr preferRelativeResize="0"/>
          <p:nvPr/>
        </p:nvPicPr>
        <p:blipFill rotWithShape="1">
          <a:blip r:embed="rId4">
            <a:alphaModFix/>
          </a:blip>
          <a:srcRect b="0" l="10297" r="0" t="0"/>
          <a:stretch/>
        </p:blipFill>
        <p:spPr>
          <a:xfrm>
            <a:off x="43074" y="2249500"/>
            <a:ext cx="3461472" cy="28940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 name="Shape 140"/>
        <p:cNvGrpSpPr/>
        <p:nvPr/>
      </p:nvGrpSpPr>
      <p:grpSpPr>
        <a:xfrm>
          <a:off x="0" y="0"/>
          <a:ext cx="0" cy="0"/>
          <a:chOff x="0" y="0"/>
          <a:chExt cx="0" cy="0"/>
        </a:xfrm>
      </p:grpSpPr>
      <p:sp>
        <p:nvSpPr>
          <p:cNvPr id="141" name="Shape 141"/>
          <p:cNvSpPr txBox="1"/>
          <p:nvPr>
            <p:ph type="ctrTitle"/>
          </p:nvPr>
        </p:nvSpPr>
        <p:spPr>
          <a:xfrm>
            <a:off x="0" y="4450"/>
            <a:ext cx="2014200" cy="1945200"/>
          </a:xfrm>
          <a:prstGeom prst="rect">
            <a:avLst/>
          </a:prstGeom>
        </p:spPr>
        <p:txBody>
          <a:bodyPr anchorCtr="0" anchor="b" bIns="91425" lIns="91425" rIns="91425" tIns="91425">
            <a:noAutofit/>
          </a:bodyPr>
          <a:lstStyle/>
          <a:p>
            <a:pPr lvl="0">
              <a:spcBef>
                <a:spcPts val="0"/>
              </a:spcBef>
              <a:buNone/>
            </a:pPr>
            <a:r>
              <a:rPr lang="en" sz="2400">
                <a:solidFill>
                  <a:srgbClr val="000000"/>
                </a:solidFill>
              </a:rPr>
              <a:t>Sample </a:t>
            </a:r>
          </a:p>
          <a:p>
            <a:pPr lvl="0">
              <a:spcBef>
                <a:spcPts val="0"/>
              </a:spcBef>
              <a:buNone/>
            </a:pPr>
            <a:r>
              <a:rPr lang="en" sz="2400">
                <a:solidFill>
                  <a:srgbClr val="000000"/>
                </a:solidFill>
              </a:rPr>
              <a:t>activity #7:</a:t>
            </a:r>
          </a:p>
          <a:p>
            <a:pPr lvl="0">
              <a:spcBef>
                <a:spcPts val="0"/>
              </a:spcBef>
              <a:buNone/>
            </a:pPr>
            <a:r>
              <a:t/>
            </a:r>
            <a:endParaRPr sz="900">
              <a:solidFill>
                <a:srgbClr val="000000"/>
              </a:solidFill>
            </a:endParaRPr>
          </a:p>
          <a:p>
            <a:pPr lvl="0">
              <a:spcBef>
                <a:spcPts val="0"/>
              </a:spcBef>
              <a:buNone/>
            </a:pPr>
            <a:r>
              <a:rPr lang="en" sz="2800">
                <a:solidFill>
                  <a:srgbClr val="0000FF"/>
                </a:solidFill>
                <a:latin typeface="Bangers"/>
                <a:ea typeface="Bangers"/>
                <a:cs typeface="Bangers"/>
                <a:sym typeface="Bangers"/>
              </a:rPr>
              <a:t>Integrating</a:t>
            </a:r>
            <a:r>
              <a:rPr lang="en" sz="2800"/>
              <a:t> </a:t>
            </a:r>
          </a:p>
          <a:p>
            <a:pPr lvl="0">
              <a:spcBef>
                <a:spcPts val="0"/>
              </a:spcBef>
              <a:buNone/>
            </a:pPr>
            <a:r>
              <a:rPr lang="en" sz="3400">
                <a:solidFill>
                  <a:srgbClr val="9900FF"/>
                </a:solidFill>
                <a:latin typeface="Lobster"/>
                <a:ea typeface="Lobster"/>
                <a:cs typeface="Lobster"/>
                <a:sym typeface="Lobster"/>
              </a:rPr>
              <a:t>Art</a:t>
            </a:r>
          </a:p>
        </p:txBody>
      </p:sp>
      <p:sp>
        <p:nvSpPr>
          <p:cNvPr id="142" name="Shape 142"/>
          <p:cNvSpPr txBox="1"/>
          <p:nvPr>
            <p:ph idx="1" type="subTitle"/>
          </p:nvPr>
        </p:nvSpPr>
        <p:spPr>
          <a:xfrm>
            <a:off x="4576025" y="100725"/>
            <a:ext cx="4495500" cy="27231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The students in ELD Level 1 started the year with a drawing book in which they created diagrams, visual dictionary pages and a myriad of other formats for adding meaning to their writing with images. In ELD 2, the students routinely incorporated drawings with their observations (as in the live animal observation activity below). They also did a number of guided drawings to illustrate examples and bring concepts to life. (</a:t>
            </a:r>
            <a:r>
              <a:rPr lang="en" sz="1400">
                <a:solidFill>
                  <a:schemeClr val="dk1"/>
                </a:solidFill>
              </a:rPr>
              <a:t>Any teacher with a student who can draw well in his/her class or who knows how to surf the Internet has all the guided drawing help s/he needs!).</a:t>
            </a:r>
            <a:r>
              <a:rPr lang="en" sz="1400">
                <a:solidFill>
                  <a:srgbClr val="000000"/>
                </a:solidFill>
              </a:rPr>
              <a:t> </a:t>
            </a:r>
          </a:p>
        </p:txBody>
      </p:sp>
      <p:pic>
        <p:nvPicPr>
          <p:cNvPr id="143" name="Shape 143"/>
          <p:cNvPicPr preferRelativeResize="0"/>
          <p:nvPr/>
        </p:nvPicPr>
        <p:blipFill rotWithShape="1">
          <a:blip r:embed="rId3">
            <a:alphaModFix/>
          </a:blip>
          <a:srcRect b="8950" l="14892" r="8812" t="2341"/>
          <a:stretch/>
        </p:blipFill>
        <p:spPr>
          <a:xfrm>
            <a:off x="6641572" y="2948649"/>
            <a:ext cx="2429925" cy="2118896"/>
          </a:xfrm>
          <a:prstGeom prst="rect">
            <a:avLst/>
          </a:prstGeom>
          <a:noFill/>
          <a:ln>
            <a:noFill/>
          </a:ln>
        </p:spPr>
      </p:pic>
      <p:pic>
        <p:nvPicPr>
          <p:cNvPr id="144" name="Shape 144"/>
          <p:cNvPicPr preferRelativeResize="0"/>
          <p:nvPr/>
        </p:nvPicPr>
        <p:blipFill rotWithShape="1">
          <a:blip r:embed="rId4">
            <a:alphaModFix/>
          </a:blip>
          <a:srcRect b="0" l="7823" r="10762" t="0"/>
          <a:stretch/>
        </p:blipFill>
        <p:spPr>
          <a:xfrm>
            <a:off x="0" y="2948649"/>
            <a:ext cx="2382426" cy="2194852"/>
          </a:xfrm>
          <a:prstGeom prst="rect">
            <a:avLst/>
          </a:prstGeom>
          <a:noFill/>
          <a:ln>
            <a:noFill/>
          </a:ln>
        </p:spPr>
      </p:pic>
      <p:pic>
        <p:nvPicPr>
          <p:cNvPr id="145" name="Shape 145"/>
          <p:cNvPicPr preferRelativeResize="0"/>
          <p:nvPr/>
        </p:nvPicPr>
        <p:blipFill rotWithShape="1">
          <a:blip r:embed="rId5">
            <a:alphaModFix/>
          </a:blip>
          <a:srcRect b="14438" l="2774" r="2537" t="1759"/>
          <a:stretch/>
        </p:blipFill>
        <p:spPr>
          <a:xfrm>
            <a:off x="1563050" y="2316024"/>
            <a:ext cx="2755175" cy="1828802"/>
          </a:xfrm>
          <a:prstGeom prst="rect">
            <a:avLst/>
          </a:prstGeom>
          <a:noFill/>
          <a:ln>
            <a:noFill/>
          </a:ln>
        </p:spPr>
      </p:pic>
      <p:pic>
        <p:nvPicPr>
          <p:cNvPr id="146" name="Shape 146"/>
          <p:cNvPicPr preferRelativeResize="0"/>
          <p:nvPr/>
        </p:nvPicPr>
        <p:blipFill rotWithShape="1">
          <a:blip r:embed="rId6">
            <a:alphaModFix/>
          </a:blip>
          <a:srcRect b="0" l="16286" r="6415" t="0"/>
          <a:stretch/>
        </p:blipFill>
        <p:spPr>
          <a:xfrm>
            <a:off x="2134200" y="4437"/>
            <a:ext cx="2382426" cy="2311585"/>
          </a:xfrm>
          <a:prstGeom prst="rect">
            <a:avLst/>
          </a:prstGeom>
          <a:noFill/>
          <a:ln>
            <a:noFill/>
          </a:ln>
        </p:spPr>
      </p:pic>
      <p:sp>
        <p:nvSpPr>
          <p:cNvPr id="147" name="Shape 147"/>
          <p:cNvSpPr txBox="1"/>
          <p:nvPr/>
        </p:nvSpPr>
        <p:spPr>
          <a:xfrm>
            <a:off x="17000" y="1895500"/>
            <a:ext cx="1603200" cy="990900"/>
          </a:xfrm>
          <a:prstGeom prst="rect">
            <a:avLst/>
          </a:prstGeom>
          <a:noFill/>
          <a:ln>
            <a:noFill/>
          </a:ln>
        </p:spPr>
        <p:txBody>
          <a:bodyPr anchorCtr="0" anchor="t" bIns="91425" lIns="91425" rIns="91425" tIns="91425">
            <a:noAutofit/>
          </a:bodyPr>
          <a:lstStyle/>
          <a:p>
            <a:pPr lvl="0" rtl="0" algn="ctr">
              <a:spcBef>
                <a:spcPts val="0"/>
              </a:spcBef>
              <a:buClr>
                <a:schemeClr val="dk1"/>
              </a:buClr>
              <a:buSzPct val="100000"/>
              <a:buFont typeface="Arial"/>
              <a:buNone/>
            </a:pPr>
            <a:r>
              <a:rPr lang="en" sz="1100">
                <a:solidFill>
                  <a:srgbClr val="FF0000"/>
                </a:solidFill>
              </a:rPr>
              <a:t>(As Mr. Singer can tell you, the iTeams STEM training included a great deal of integrated art &amp; design!)</a:t>
            </a:r>
          </a:p>
        </p:txBody>
      </p:sp>
      <p:cxnSp>
        <p:nvCxnSpPr>
          <p:cNvPr id="148" name="Shape 148"/>
          <p:cNvCxnSpPr/>
          <p:nvPr/>
        </p:nvCxnSpPr>
        <p:spPr>
          <a:xfrm flipH="1" rot="10800000">
            <a:off x="1579050" y="1788500"/>
            <a:ext cx="475500" cy="225600"/>
          </a:xfrm>
          <a:prstGeom prst="straightConnector1">
            <a:avLst/>
          </a:prstGeom>
          <a:noFill/>
          <a:ln cap="flat" cmpd="sng" w="9525">
            <a:solidFill>
              <a:schemeClr val="dk2"/>
            </a:solidFill>
            <a:prstDash val="solid"/>
            <a:round/>
            <a:headEnd len="lg" w="lg" type="none"/>
            <a:tailEnd len="lg" w="lg" type="triangle"/>
          </a:ln>
        </p:spPr>
      </p:cxnSp>
      <p:pic>
        <p:nvPicPr>
          <p:cNvPr id="149" name="Shape 149"/>
          <p:cNvPicPr preferRelativeResize="0"/>
          <p:nvPr/>
        </p:nvPicPr>
        <p:blipFill>
          <a:blip r:embed="rId7">
            <a:alphaModFix/>
          </a:blip>
          <a:stretch>
            <a:fillRect/>
          </a:stretch>
        </p:blipFill>
        <p:spPr>
          <a:xfrm>
            <a:off x="3955826" y="3012887"/>
            <a:ext cx="2755175" cy="206638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3" name="Shape 153"/>
        <p:cNvGrpSpPr/>
        <p:nvPr/>
      </p:nvGrpSpPr>
      <p:grpSpPr>
        <a:xfrm>
          <a:off x="0" y="0"/>
          <a:ext cx="0" cy="0"/>
          <a:chOff x="0" y="0"/>
          <a:chExt cx="0" cy="0"/>
        </a:xfrm>
      </p:grpSpPr>
      <p:sp>
        <p:nvSpPr>
          <p:cNvPr id="154" name="Shape 154"/>
          <p:cNvSpPr txBox="1"/>
          <p:nvPr>
            <p:ph type="ctrTitle"/>
          </p:nvPr>
        </p:nvSpPr>
        <p:spPr>
          <a:xfrm>
            <a:off x="128900" y="128900"/>
            <a:ext cx="3335400" cy="2610300"/>
          </a:xfrm>
          <a:prstGeom prst="rect">
            <a:avLst/>
          </a:prstGeom>
        </p:spPr>
        <p:txBody>
          <a:bodyPr anchorCtr="0" anchor="b" bIns="91425" lIns="91425" rIns="91425" tIns="91425">
            <a:noAutofit/>
          </a:bodyPr>
          <a:lstStyle/>
          <a:p>
            <a:pPr lvl="0">
              <a:spcBef>
                <a:spcPts val="0"/>
              </a:spcBef>
              <a:buNone/>
            </a:pPr>
            <a:r>
              <a:rPr lang="en" sz="2400"/>
              <a:t>Sample Activity #8:</a:t>
            </a:r>
          </a:p>
          <a:p>
            <a:pPr lvl="0">
              <a:spcBef>
                <a:spcPts val="0"/>
              </a:spcBef>
              <a:buNone/>
            </a:pPr>
            <a:r>
              <a:rPr lang="en" sz="2400"/>
              <a:t>Using STEM Activities</a:t>
            </a:r>
          </a:p>
          <a:p>
            <a:pPr lvl="0">
              <a:spcBef>
                <a:spcPts val="0"/>
              </a:spcBef>
              <a:buNone/>
            </a:pPr>
            <a:r>
              <a:rPr i="1" lang="en" sz="1800"/>
              <a:t>(or whatever other </a:t>
            </a:r>
          </a:p>
          <a:p>
            <a:pPr lvl="0">
              <a:spcBef>
                <a:spcPts val="0"/>
              </a:spcBef>
              <a:buNone/>
            </a:pPr>
            <a:r>
              <a:rPr i="1" lang="en" sz="1800"/>
              <a:t>engaging,rich, </a:t>
            </a:r>
          </a:p>
          <a:p>
            <a:pPr lvl="0">
              <a:spcBef>
                <a:spcPts val="0"/>
              </a:spcBef>
              <a:buNone/>
            </a:pPr>
            <a:r>
              <a:rPr i="1" lang="en" sz="1800"/>
              <a:t>innovative &amp; challenging</a:t>
            </a:r>
          </a:p>
          <a:p>
            <a:pPr lvl="0">
              <a:spcBef>
                <a:spcPts val="0"/>
              </a:spcBef>
              <a:buNone/>
            </a:pPr>
            <a:r>
              <a:rPr i="1" lang="en" sz="1800"/>
              <a:t>techniques you are</a:t>
            </a:r>
          </a:p>
          <a:p>
            <a:pPr lvl="0" rtl="0">
              <a:spcBef>
                <a:spcPts val="0"/>
              </a:spcBef>
              <a:buNone/>
            </a:pPr>
            <a:r>
              <a:rPr i="1" lang="en" sz="1800"/>
              <a:t>using with other students!)</a:t>
            </a:r>
          </a:p>
          <a:p>
            <a:pPr lvl="0" rtl="0">
              <a:spcBef>
                <a:spcPts val="0"/>
              </a:spcBef>
              <a:buNone/>
            </a:pPr>
            <a:r>
              <a:t/>
            </a:r>
            <a:endParaRPr sz="2400"/>
          </a:p>
        </p:txBody>
      </p:sp>
      <p:sp>
        <p:nvSpPr>
          <p:cNvPr id="155" name="Shape 155"/>
          <p:cNvSpPr txBox="1"/>
          <p:nvPr>
            <p:ph idx="1" type="subTitle"/>
          </p:nvPr>
        </p:nvSpPr>
        <p:spPr>
          <a:xfrm>
            <a:off x="290025" y="2392750"/>
            <a:ext cx="8542200" cy="2674800"/>
          </a:xfrm>
          <a:prstGeom prst="rect">
            <a:avLst/>
          </a:prstGeom>
        </p:spPr>
        <p:txBody>
          <a:bodyPr anchorCtr="0" anchor="t" bIns="91425" lIns="91425" rIns="91425" tIns="91425">
            <a:noAutofit/>
          </a:bodyPr>
          <a:lstStyle/>
          <a:p>
            <a:pPr lvl="0" algn="l">
              <a:spcBef>
                <a:spcPts val="0"/>
              </a:spcBef>
              <a:buClr>
                <a:schemeClr val="dk1"/>
              </a:buClr>
              <a:buSzPct val="78571"/>
              <a:buFont typeface="Arial"/>
              <a:buNone/>
            </a:pPr>
            <a:r>
              <a:rPr lang="en" sz="1400">
                <a:solidFill>
                  <a:srgbClr val="000000"/>
                </a:solidFill>
              </a:rPr>
              <a:t>The “regular” science students pictured above are doing the exact same STEM activity that was used with students in ELD Science at our site. When she heard about this, SRCS Board Trustee Maika Llorens Gulati thought it was more than appropriate.</a:t>
            </a:r>
            <a:r>
              <a:rPr i="1" lang="en" sz="1400">
                <a:solidFill>
                  <a:srgbClr val="0000FF"/>
                </a:solidFill>
              </a:rPr>
              <a:t> “Just because you speak with an accent, doesn’t mean that you think with an accent,” </a:t>
            </a:r>
            <a:r>
              <a:rPr lang="en" sz="1400">
                <a:solidFill>
                  <a:srgbClr val="000000"/>
                </a:solidFill>
              </a:rPr>
              <a:t>she commented.</a:t>
            </a:r>
            <a:r>
              <a:rPr i="1" lang="en" sz="1400">
                <a:solidFill>
                  <a:srgbClr val="0000FF"/>
                </a:solidFill>
              </a:rPr>
              <a:t> </a:t>
            </a:r>
            <a:r>
              <a:rPr lang="en" sz="1400">
                <a:solidFill>
                  <a:srgbClr val="000000"/>
                </a:solidFill>
              </a:rPr>
              <a:t>This is the expectation in our District. Just as we want the elementary students to arrive at Davidson Middle School with similar preparation in math (for example), the high school teachers want students who are prepared to take on tasks that require critical thinking, intellectual rigor and an understanding of how to work effectively with a team to solve problems and meet challenges. Not every student will have the same command of the English language or even the same level of mastery of subskills or tertiary concepts. We want them all to have some handle on the main concepts in each subject area, however, as well as the ability to use the human and technological resources around them to mitigate any academic or interpersonal weaknesses that they possess. This is part of the shared mission which the passionate, hardworking staff at our school clearly shares. </a:t>
            </a:r>
          </a:p>
        </p:txBody>
      </p:sp>
      <p:pic>
        <p:nvPicPr>
          <p:cNvPr id="156" name="Shape 156"/>
          <p:cNvPicPr preferRelativeResize="0"/>
          <p:nvPr/>
        </p:nvPicPr>
        <p:blipFill rotWithShape="1">
          <a:blip r:embed="rId3">
            <a:alphaModFix/>
          </a:blip>
          <a:srcRect b="7605" l="31791" r="21864" t="7033"/>
          <a:stretch/>
        </p:blipFill>
        <p:spPr>
          <a:xfrm>
            <a:off x="3487644" y="177250"/>
            <a:ext cx="1539579" cy="2126877"/>
          </a:xfrm>
          <a:prstGeom prst="rect">
            <a:avLst/>
          </a:prstGeom>
          <a:noFill/>
          <a:ln>
            <a:noFill/>
          </a:ln>
        </p:spPr>
      </p:pic>
      <p:pic>
        <p:nvPicPr>
          <p:cNvPr id="157" name="Shape 157"/>
          <p:cNvPicPr preferRelativeResize="0"/>
          <p:nvPr/>
        </p:nvPicPr>
        <p:blipFill rotWithShape="1">
          <a:blip r:embed="rId4">
            <a:alphaModFix/>
          </a:blip>
          <a:srcRect b="0" l="12495" r="0" t="0"/>
          <a:stretch/>
        </p:blipFill>
        <p:spPr>
          <a:xfrm>
            <a:off x="5027225" y="177250"/>
            <a:ext cx="2476323" cy="2122440"/>
          </a:xfrm>
          <a:prstGeom prst="rect">
            <a:avLst/>
          </a:prstGeom>
          <a:noFill/>
          <a:ln>
            <a:noFill/>
          </a:ln>
        </p:spPr>
      </p:pic>
      <p:pic>
        <p:nvPicPr>
          <p:cNvPr id="158" name="Shape 158"/>
          <p:cNvPicPr preferRelativeResize="0"/>
          <p:nvPr/>
        </p:nvPicPr>
        <p:blipFill>
          <a:blip r:embed="rId5">
            <a:alphaModFix/>
          </a:blip>
          <a:stretch>
            <a:fillRect/>
          </a:stretch>
        </p:blipFill>
        <p:spPr>
          <a:xfrm rot="5400000">
            <a:off x="7237690" y="443111"/>
            <a:ext cx="2126871" cy="15951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ctrTitle"/>
          </p:nvPr>
        </p:nvSpPr>
        <p:spPr>
          <a:xfrm>
            <a:off x="311700" y="261200"/>
            <a:ext cx="8520600" cy="1769100"/>
          </a:xfrm>
          <a:prstGeom prst="rect">
            <a:avLst/>
          </a:prstGeom>
        </p:spPr>
        <p:txBody>
          <a:bodyPr anchorCtr="0" anchor="b" bIns="91425" lIns="91425" rIns="91425" tIns="91425">
            <a:noAutofit/>
          </a:bodyPr>
          <a:lstStyle/>
          <a:p>
            <a:pPr lvl="0">
              <a:spcBef>
                <a:spcPts val="0"/>
              </a:spcBef>
              <a:buNone/>
            </a:pPr>
            <a:r>
              <a:rPr lang="en" sz="2000" u="sng">
                <a:solidFill>
                  <a:srgbClr val="0000FF"/>
                </a:solidFill>
              </a:rPr>
              <a:t>So what would </a:t>
            </a:r>
            <a:r>
              <a:rPr b="1" lang="en" sz="2000" u="sng">
                <a:solidFill>
                  <a:srgbClr val="0000FF"/>
                </a:solidFill>
              </a:rPr>
              <a:t>you</a:t>
            </a:r>
            <a:r>
              <a:rPr lang="en" sz="2000" u="sng">
                <a:solidFill>
                  <a:srgbClr val="0000FF"/>
                </a:solidFill>
              </a:rPr>
              <a:t> like to try in order to improve the education of the ELLs in </a:t>
            </a:r>
            <a:r>
              <a:rPr b="1" lang="en" sz="2000" u="sng">
                <a:solidFill>
                  <a:srgbClr val="0000FF"/>
                </a:solidFill>
              </a:rPr>
              <a:t>your</a:t>
            </a:r>
            <a:r>
              <a:rPr lang="en" sz="2000" u="sng">
                <a:solidFill>
                  <a:srgbClr val="0000FF"/>
                </a:solidFill>
              </a:rPr>
              <a:t> classes</a:t>
            </a:r>
            <a:r>
              <a:rPr lang="en" sz="2000">
                <a:solidFill>
                  <a:srgbClr val="0000FF"/>
                </a:solidFill>
              </a:rPr>
              <a:t> (whether they’re newcomers or those students seemingly “stuck” in the Long term ELL classification)?</a:t>
            </a:r>
          </a:p>
          <a:p>
            <a:pPr lvl="0">
              <a:spcBef>
                <a:spcPts val="0"/>
              </a:spcBef>
              <a:buNone/>
            </a:pPr>
            <a:r>
              <a:t/>
            </a:r>
            <a:endParaRPr sz="2000"/>
          </a:p>
          <a:p>
            <a:pPr lvl="0">
              <a:spcBef>
                <a:spcPts val="0"/>
              </a:spcBef>
              <a:buNone/>
            </a:pPr>
            <a:r>
              <a:rPr i="1" lang="en" sz="2000">
                <a:solidFill>
                  <a:srgbClr val="FF0000"/>
                </a:solidFill>
              </a:rPr>
              <a:t>… and how can the rest of us support you in your efforts?</a:t>
            </a:r>
          </a:p>
        </p:txBody>
      </p:sp>
      <p:sp>
        <p:nvSpPr>
          <p:cNvPr id="164" name="Shape 164"/>
          <p:cNvSpPr txBox="1"/>
          <p:nvPr>
            <p:ph idx="1" type="subTitle"/>
          </p:nvPr>
        </p:nvSpPr>
        <p:spPr>
          <a:xfrm>
            <a:off x="201300" y="2104300"/>
            <a:ext cx="8631000" cy="2896200"/>
          </a:xfrm>
          <a:prstGeom prst="rect">
            <a:avLst/>
          </a:prstGeom>
        </p:spPr>
        <p:txBody>
          <a:bodyPr anchorCtr="0" anchor="t" bIns="91425" lIns="91425" rIns="91425" tIns="91425">
            <a:noAutofit/>
          </a:bodyPr>
          <a:lstStyle/>
          <a:p>
            <a:pPr lvl="0">
              <a:spcBef>
                <a:spcPts val="0"/>
              </a:spcBef>
              <a:buNone/>
            </a:pPr>
            <a:r>
              <a:rPr lang="en" sz="1900">
                <a:solidFill>
                  <a:srgbClr val="0000FF"/>
                </a:solidFill>
              </a:rPr>
              <a:t>We’ve put together a few tools, resources and reminders that have helped us in our work in starting up the ELD Science Program at our site this year. For even great expertise, please consult the dedicated ELD teachers at our site. (PS: They are not responsible for this slide show content, so don’t blame them for any editorial comments that you may find along the way!)</a:t>
            </a:r>
          </a:p>
          <a:p>
            <a:pPr lvl="0" algn="l">
              <a:spcBef>
                <a:spcPts val="0"/>
              </a:spcBef>
              <a:buNone/>
            </a:pPr>
            <a:r>
              <a:rPr i="1" lang="en" sz="1800">
                <a:solidFill>
                  <a:srgbClr val="000000"/>
                </a:solidFill>
              </a:rPr>
              <a:t>((PPS:  </a:t>
            </a:r>
          </a:p>
          <a:p>
            <a:pPr lvl="0">
              <a:spcBef>
                <a:spcPts val="0"/>
              </a:spcBef>
              <a:buNone/>
            </a:pPr>
            <a:r>
              <a:rPr i="1" lang="en" sz="1700">
                <a:solidFill>
                  <a:srgbClr val="000000"/>
                </a:solidFill>
              </a:rPr>
              <a:t>If you know any of these concepts so well that you never get too tired, busy, distracted or frustrated to forget them, then feel free to click through the following slides at will. </a:t>
            </a:r>
          </a:p>
          <a:p>
            <a:pPr lvl="0">
              <a:spcBef>
                <a:spcPts val="0"/>
              </a:spcBef>
              <a:buNone/>
            </a:pPr>
            <a:r>
              <a:rPr i="1" lang="en" sz="1700">
                <a:solidFill>
                  <a:srgbClr val="000000"/>
                </a:solidFill>
              </a:rPr>
              <a:t>They are not meant to be condescending, boringly obvious or a waste of your time. </a:t>
            </a:r>
          </a:p>
          <a:p>
            <a:pPr lvl="0">
              <a:spcBef>
                <a:spcPts val="0"/>
              </a:spcBef>
              <a:buNone/>
            </a:pPr>
            <a:r>
              <a:rPr i="1" lang="en" sz="1700">
                <a:solidFill>
                  <a:srgbClr val="000000"/>
                </a:solidFill>
              </a:rPr>
              <a:t>These are simply reminders that came in handy for us on a fairly regular basis.))</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x="0" y="0"/>
          <a:ext cx="0" cy="0"/>
          <a:chOff x="0" y="0"/>
          <a:chExt cx="0" cy="0"/>
        </a:xfrm>
      </p:grpSpPr>
      <p:sp>
        <p:nvSpPr>
          <p:cNvPr id="169" name="Shape 169"/>
          <p:cNvSpPr txBox="1"/>
          <p:nvPr>
            <p:ph type="ctrTitle"/>
          </p:nvPr>
        </p:nvSpPr>
        <p:spPr>
          <a:xfrm>
            <a:off x="263450" y="62200"/>
            <a:ext cx="8520600" cy="659700"/>
          </a:xfrm>
          <a:prstGeom prst="rect">
            <a:avLst/>
          </a:prstGeom>
        </p:spPr>
        <p:txBody>
          <a:bodyPr anchorCtr="0" anchor="b" bIns="91425" lIns="91425" rIns="91425" tIns="91425">
            <a:noAutofit/>
          </a:bodyPr>
          <a:lstStyle/>
          <a:p>
            <a:pPr lvl="0">
              <a:spcBef>
                <a:spcPts val="0"/>
              </a:spcBef>
              <a:buNone/>
            </a:pPr>
            <a:r>
              <a:rPr lang="en" sz="3600"/>
              <a:t>A few basic reminders &amp; guidelines:</a:t>
            </a:r>
          </a:p>
        </p:txBody>
      </p:sp>
      <p:sp>
        <p:nvSpPr>
          <p:cNvPr id="170" name="Shape 170"/>
          <p:cNvSpPr txBox="1"/>
          <p:nvPr>
            <p:ph idx="1" type="subTitle"/>
          </p:nvPr>
        </p:nvSpPr>
        <p:spPr>
          <a:xfrm>
            <a:off x="160650" y="644250"/>
            <a:ext cx="8822700" cy="4356300"/>
          </a:xfrm>
          <a:prstGeom prst="rect">
            <a:avLst/>
          </a:prstGeom>
        </p:spPr>
        <p:txBody>
          <a:bodyPr anchorCtr="0" anchor="t" bIns="91425" lIns="91425" rIns="91425" tIns="91425">
            <a:noAutofit/>
          </a:bodyPr>
          <a:lstStyle/>
          <a:p>
            <a:pPr lvl="0" rtl="0" algn="l">
              <a:spcBef>
                <a:spcPts val="0"/>
              </a:spcBef>
              <a:buNone/>
            </a:pPr>
            <a:r>
              <a:rPr lang="en" sz="2400">
                <a:solidFill>
                  <a:srgbClr val="0000FF"/>
                </a:solidFill>
              </a:rPr>
              <a:t>#1: </a:t>
            </a:r>
            <a:r>
              <a:rPr lang="en" sz="2400" u="sng">
                <a:solidFill>
                  <a:srgbClr val="0000FF"/>
                </a:solidFill>
              </a:rPr>
              <a:t>BICS ≭ CALP</a:t>
            </a:r>
            <a:r>
              <a:rPr lang="en" sz="2400">
                <a:solidFill>
                  <a:srgbClr val="000000"/>
                </a:solidFill>
              </a:rPr>
              <a:t>    -   </a:t>
            </a:r>
            <a:r>
              <a:rPr lang="en" sz="1400">
                <a:solidFill>
                  <a:srgbClr val="000000"/>
                </a:solidFill>
              </a:rPr>
              <a:t>J. Cummins </a:t>
            </a:r>
            <a:r>
              <a:rPr lang="en" sz="1400">
                <a:solidFill>
                  <a:schemeClr val="dk1"/>
                </a:solidFill>
                <a:highlight>
                  <a:srgbClr val="FFFFFF"/>
                </a:highlight>
              </a:rPr>
              <a:t>pointed out that problems arise when educators think that a child is proficient in a language simply because they demonstrate good social English.</a:t>
            </a:r>
          </a:p>
          <a:p>
            <a:pPr lvl="0" rtl="0" algn="l">
              <a:spcBef>
                <a:spcPts val="0"/>
              </a:spcBef>
              <a:buNone/>
            </a:pPr>
            <a:r>
              <a:rPr lang="en" sz="1400">
                <a:solidFill>
                  <a:schemeClr val="dk1"/>
                </a:solidFill>
                <a:highlight>
                  <a:srgbClr val="FFFFFF"/>
                </a:highlight>
              </a:rPr>
              <a:t> </a:t>
            </a:r>
          </a:p>
          <a:p>
            <a:pPr lvl="0" rtl="0" algn="l">
              <a:spcBef>
                <a:spcPts val="0"/>
              </a:spcBef>
              <a:buNone/>
            </a:pPr>
            <a:r>
              <a:rPr lang="en" sz="1400" u="sng">
                <a:solidFill>
                  <a:srgbClr val="0000FF"/>
                </a:solidFill>
                <a:highlight>
                  <a:srgbClr val="FFFFFF"/>
                </a:highlight>
              </a:rPr>
              <a:t>Basic Interpersonal Communication Skills (BICS)</a:t>
            </a:r>
            <a:r>
              <a:rPr lang="en" sz="1200">
                <a:solidFill>
                  <a:schemeClr val="dk1"/>
                </a:solidFill>
                <a:highlight>
                  <a:srgbClr val="FFFFFF"/>
                </a:highlight>
              </a:rPr>
              <a:t> are language skills needed in social situations. It is the day-to-day language needed to interact socially with other people. Social interactions are usually context embedded. They occur in a meaningful social context. They are not very demanding cognitively. The language required is not specialized.</a:t>
            </a:r>
            <a:r>
              <a:rPr lang="en" sz="1200" u="sng">
                <a:solidFill>
                  <a:schemeClr val="dk1"/>
                </a:solidFill>
                <a:highlight>
                  <a:srgbClr val="FFFFFF"/>
                </a:highlight>
              </a:rPr>
              <a:t> These language skills usually develop within </a:t>
            </a:r>
            <a:r>
              <a:rPr b="1" lang="en" sz="1200" u="sng">
                <a:solidFill>
                  <a:schemeClr val="dk1"/>
                </a:solidFill>
                <a:highlight>
                  <a:srgbClr val="FFFFFF"/>
                </a:highlight>
              </a:rPr>
              <a:t>six months to two years</a:t>
            </a:r>
            <a:r>
              <a:rPr lang="en" sz="1200" u="sng">
                <a:solidFill>
                  <a:schemeClr val="dk1"/>
                </a:solidFill>
                <a:highlight>
                  <a:srgbClr val="FFFFFF"/>
                </a:highlight>
              </a:rPr>
              <a:t> after arrival in the U.S. </a:t>
            </a:r>
          </a:p>
          <a:p>
            <a:pPr lvl="0" rtl="0" algn="l">
              <a:spcBef>
                <a:spcPts val="0"/>
              </a:spcBef>
              <a:buNone/>
            </a:pPr>
            <a:r>
              <a:t/>
            </a:r>
            <a:endParaRPr sz="1200">
              <a:solidFill>
                <a:schemeClr val="dk1"/>
              </a:solidFill>
              <a:highlight>
                <a:srgbClr val="FFFFFF"/>
              </a:highlight>
            </a:endParaRPr>
          </a:p>
          <a:p>
            <a:pPr lvl="0" rtl="0" algn="l">
              <a:spcBef>
                <a:spcPts val="0"/>
              </a:spcBef>
              <a:buNone/>
            </a:pPr>
            <a:r>
              <a:rPr lang="en" sz="1400" u="sng">
                <a:solidFill>
                  <a:srgbClr val="0000FF"/>
                </a:solidFill>
                <a:highlight>
                  <a:srgbClr val="FFFFFF"/>
                </a:highlight>
              </a:rPr>
              <a:t>Cognitive Academic Language Proficiency (CALP)</a:t>
            </a:r>
            <a:r>
              <a:rPr lang="en" sz="1200">
                <a:solidFill>
                  <a:schemeClr val="dk1"/>
                </a:solidFill>
                <a:highlight>
                  <a:srgbClr val="FFFFFF"/>
                </a:highlight>
              </a:rPr>
              <a:t> refers to formal academic learning. This includes listening, speaking, reading, and writing about subject area content material. </a:t>
            </a:r>
            <a:r>
              <a:rPr b="1" i="1" lang="en" sz="1200">
                <a:solidFill>
                  <a:schemeClr val="dk1"/>
                </a:solidFill>
                <a:highlight>
                  <a:srgbClr val="FFFFFF"/>
                </a:highlight>
              </a:rPr>
              <a:t>This level of language learning is essential for students to succeed in school.</a:t>
            </a:r>
            <a:r>
              <a:rPr lang="en" sz="1200">
                <a:solidFill>
                  <a:schemeClr val="dk1"/>
                </a:solidFill>
                <a:highlight>
                  <a:srgbClr val="FFFFFF"/>
                </a:highlight>
              </a:rPr>
              <a:t> This </a:t>
            </a:r>
            <a:r>
              <a:rPr b="1" lang="en" sz="1200" u="sng">
                <a:solidFill>
                  <a:schemeClr val="dk1"/>
                </a:solidFill>
                <a:highlight>
                  <a:srgbClr val="FFFFFF"/>
                </a:highlight>
              </a:rPr>
              <a:t>usually takes from five to seven years.</a:t>
            </a:r>
            <a:r>
              <a:rPr lang="en" sz="1200">
                <a:solidFill>
                  <a:schemeClr val="dk1"/>
                </a:solidFill>
                <a:highlight>
                  <a:srgbClr val="FFFFFF"/>
                </a:highlight>
              </a:rPr>
              <a:t> Some research has shown that </a:t>
            </a:r>
            <a:r>
              <a:rPr lang="en" sz="1200" u="sng">
                <a:solidFill>
                  <a:schemeClr val="dk1"/>
                </a:solidFill>
                <a:highlight>
                  <a:srgbClr val="FFFFFF"/>
                </a:highlight>
              </a:rPr>
              <a:t>if a child has no prior schooling or has no support in native language development, it </a:t>
            </a:r>
            <a:r>
              <a:rPr b="1" lang="en" sz="1200" u="sng">
                <a:solidFill>
                  <a:schemeClr val="dk1"/>
                </a:solidFill>
                <a:highlight>
                  <a:srgbClr val="FFFFFF"/>
                </a:highlight>
              </a:rPr>
              <a:t>may take</a:t>
            </a:r>
            <a:r>
              <a:rPr lang="en" sz="1200" u="sng">
                <a:solidFill>
                  <a:schemeClr val="dk1"/>
                </a:solidFill>
                <a:highlight>
                  <a:srgbClr val="FFFFFF"/>
                </a:highlight>
              </a:rPr>
              <a:t> </a:t>
            </a:r>
            <a:r>
              <a:rPr b="1" lang="en" sz="1200" u="sng">
                <a:solidFill>
                  <a:schemeClr val="dk1"/>
                </a:solidFill>
                <a:highlight>
                  <a:srgbClr val="FFFFFF"/>
                </a:highlight>
              </a:rPr>
              <a:t>seven to ten years</a:t>
            </a:r>
            <a:r>
              <a:rPr lang="en" sz="1200" u="sng">
                <a:solidFill>
                  <a:schemeClr val="dk1"/>
                </a:solidFill>
                <a:highlight>
                  <a:srgbClr val="FFFFFF"/>
                </a:highlight>
              </a:rPr>
              <a:t> for ELLs to catch up to their peers</a:t>
            </a:r>
            <a:r>
              <a:rPr lang="en" sz="1200">
                <a:solidFill>
                  <a:schemeClr val="dk1"/>
                </a:solidFill>
                <a:highlight>
                  <a:srgbClr val="FFFFFF"/>
                </a:highlight>
              </a:rPr>
              <a:t> (Thomas &amp; Collier,’95).</a:t>
            </a:r>
          </a:p>
          <a:p>
            <a:pPr indent="0" lvl="0" marL="0" rtl="0" algn="l">
              <a:spcBef>
                <a:spcPts val="0"/>
              </a:spcBef>
              <a:buNone/>
            </a:pPr>
            <a:r>
              <a:t/>
            </a:r>
            <a:endParaRPr b="1" i="1" sz="1000">
              <a:solidFill>
                <a:schemeClr val="dk1"/>
              </a:solidFill>
              <a:highlight>
                <a:srgbClr val="FFFFFF"/>
              </a:highlight>
              <a:latin typeface="Verdana"/>
              <a:ea typeface="Verdana"/>
              <a:cs typeface="Verdana"/>
              <a:sym typeface="Verdana"/>
            </a:endParaRPr>
          </a:p>
          <a:p>
            <a:pPr lvl="0" rtl="0" algn="l">
              <a:spcBef>
                <a:spcPts val="0"/>
              </a:spcBef>
              <a:buNone/>
            </a:pPr>
            <a:r>
              <a:t/>
            </a:r>
            <a:endParaRPr sz="1000">
              <a:solidFill>
                <a:schemeClr val="dk1"/>
              </a:solidFill>
              <a:highlight>
                <a:srgbClr val="FFFFFF"/>
              </a:highlight>
              <a:latin typeface="Verdana"/>
              <a:ea typeface="Verdana"/>
              <a:cs typeface="Verdana"/>
              <a:sym typeface="Verdana"/>
            </a:endParaRPr>
          </a:p>
          <a:p>
            <a:pPr lvl="0" rtl="0" algn="l">
              <a:spcBef>
                <a:spcPts val="0"/>
              </a:spcBef>
              <a:buNone/>
            </a:pPr>
            <a:r>
              <a:rPr lang="en" sz="2400">
                <a:solidFill>
                  <a:srgbClr val="0000FF"/>
                </a:solidFill>
                <a:highlight>
                  <a:srgbClr val="FFFFFF"/>
                </a:highlight>
              </a:rPr>
              <a:t>#2:</a:t>
            </a:r>
            <a:r>
              <a:rPr lang="en" sz="2100" u="sng">
                <a:solidFill>
                  <a:srgbClr val="0000FF"/>
                </a:solidFill>
                <a:highlight>
                  <a:srgbClr val="FFFFFF"/>
                </a:highlight>
              </a:rPr>
              <a:t>Prior Education &amp; Parental Educational Level Make a Huge Difference</a:t>
            </a:r>
            <a:r>
              <a:rPr lang="en" sz="1400">
                <a:solidFill>
                  <a:schemeClr val="dk1"/>
                </a:solidFill>
                <a:highlight>
                  <a:srgbClr val="FFFFFF"/>
                </a:highlight>
              </a:rPr>
              <a:t>     </a:t>
            </a:r>
            <a:r>
              <a:rPr lang="en" sz="1300">
                <a:solidFill>
                  <a:schemeClr val="dk1"/>
                </a:solidFill>
                <a:highlight>
                  <a:srgbClr val="FFFFFF"/>
                </a:highlight>
              </a:rPr>
              <a:t>- This is not an excuse to give up or write off certain students of course. </a:t>
            </a:r>
            <a:r>
              <a:rPr lang="en" sz="1300" u="sng">
                <a:solidFill>
                  <a:schemeClr val="dk1"/>
                </a:solidFill>
                <a:highlight>
                  <a:srgbClr val="FFFFFF"/>
                </a:highlight>
              </a:rPr>
              <a:t>This is just a reminder to temper our frustration or the tendency to unfairly blame some of our students’ poor performance on apathy or lack of effort</a:t>
            </a:r>
            <a:r>
              <a:rPr lang="en" sz="1300">
                <a:solidFill>
                  <a:schemeClr val="dk1"/>
                </a:solidFill>
                <a:highlight>
                  <a:srgbClr val="FFFFFF"/>
                </a:highlight>
              </a:rPr>
              <a:t>. As we’ve all seen with all of our students, not all our newcomers &amp; ELL’s come in with the same advantages that other newcomers &amp; ELL’s have.</a:t>
            </a:r>
            <a:r>
              <a:rPr i="1" lang="en" sz="1300">
                <a:solidFill>
                  <a:schemeClr val="dk1"/>
                </a:solidFill>
                <a:highlight>
                  <a:srgbClr val="FFFFFF"/>
                </a:highlight>
              </a:rPr>
              <a:t> </a:t>
            </a:r>
            <a:r>
              <a:rPr lang="en" sz="1300">
                <a:solidFill>
                  <a:schemeClr val="dk1"/>
                </a:solidFill>
                <a:highlight>
                  <a:srgbClr val="FFFFFF"/>
                </a:highlight>
              </a:rPr>
              <a:t>Being aware of students’ backgrounds is useful in providing both appropriate supports </a:t>
            </a:r>
            <a:r>
              <a:rPr b="1" lang="en" sz="1300">
                <a:solidFill>
                  <a:schemeClr val="dk1"/>
                </a:solidFill>
                <a:highlight>
                  <a:srgbClr val="FFFFFF"/>
                </a:highlight>
              </a:rPr>
              <a:t>and</a:t>
            </a:r>
            <a:r>
              <a:rPr lang="en" sz="1300">
                <a:solidFill>
                  <a:schemeClr val="dk1"/>
                </a:solidFill>
                <a:highlight>
                  <a:srgbClr val="FFFFFF"/>
                </a:highlight>
              </a:rPr>
              <a:t> appropriate challenges to each student.</a:t>
            </a:r>
          </a:p>
          <a:p>
            <a:pPr lvl="0" rtl="0" algn="l">
              <a:spcBef>
                <a:spcPts val="0"/>
              </a:spcBef>
              <a:buNone/>
            </a:pPr>
            <a:r>
              <a:rPr i="1" lang="en" sz="1400">
                <a:solidFill>
                  <a:schemeClr val="dk1"/>
                </a:solidFill>
                <a:highlight>
                  <a:srgbClr val="FFFFFF"/>
                </a:highlight>
              </a:rPr>
              <a:t>                                              </a:t>
            </a:r>
          </a:p>
          <a:p>
            <a:pPr lvl="0" algn="l">
              <a:spcBef>
                <a:spcPts val="0"/>
              </a:spcBef>
              <a:buNone/>
            </a:pPr>
            <a:r>
              <a:t/>
            </a:r>
            <a:endParaRPr sz="24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x="0" y="0"/>
          <a:ext cx="0" cy="0"/>
          <a:chOff x="0" y="0"/>
          <a:chExt cx="0" cy="0"/>
        </a:xfrm>
      </p:grpSpPr>
      <p:sp>
        <p:nvSpPr>
          <p:cNvPr id="175" name="Shape 175"/>
          <p:cNvSpPr txBox="1"/>
          <p:nvPr>
            <p:ph idx="1" type="subTitle"/>
          </p:nvPr>
        </p:nvSpPr>
        <p:spPr>
          <a:xfrm>
            <a:off x="175250" y="172650"/>
            <a:ext cx="8671800" cy="4877100"/>
          </a:xfrm>
          <a:prstGeom prst="rect">
            <a:avLst/>
          </a:prstGeom>
        </p:spPr>
        <p:txBody>
          <a:bodyPr anchorCtr="0" anchor="t" bIns="91425" lIns="91425" rIns="91425" tIns="91425">
            <a:noAutofit/>
          </a:bodyPr>
          <a:lstStyle/>
          <a:p>
            <a:pPr lvl="0" rtl="0" algn="l">
              <a:spcBef>
                <a:spcPts val="0"/>
              </a:spcBef>
              <a:buNone/>
            </a:pPr>
            <a:r>
              <a:rPr lang="en" sz="2400">
                <a:solidFill>
                  <a:srgbClr val="0000FF"/>
                </a:solidFill>
              </a:rPr>
              <a:t>#3:</a:t>
            </a:r>
            <a:r>
              <a:rPr lang="en" sz="2100" u="sng">
                <a:solidFill>
                  <a:srgbClr val="0000FF"/>
                </a:solidFill>
              </a:rPr>
              <a:t>Mental Exhaustion &amp; the Affective Filter Must be Taken into Account</a:t>
            </a:r>
          </a:p>
          <a:p>
            <a:pPr indent="-317500" lvl="0" marL="457200" rtl="0" algn="l">
              <a:spcBef>
                <a:spcPts val="0"/>
              </a:spcBef>
              <a:buClr>
                <a:srgbClr val="000000"/>
              </a:buClr>
              <a:buSzPct val="100000"/>
              <a:buChar char="-"/>
            </a:pPr>
            <a:r>
              <a:rPr lang="en" sz="1400">
                <a:solidFill>
                  <a:srgbClr val="000000"/>
                </a:solidFill>
              </a:rPr>
              <a:t>Most people think abstractly in their native language. Some students lack abstract vocabulary in </a:t>
            </a:r>
            <a:r>
              <a:rPr b="1" lang="en" sz="1400">
                <a:solidFill>
                  <a:srgbClr val="000000"/>
                </a:solidFill>
              </a:rPr>
              <a:t>both</a:t>
            </a:r>
            <a:r>
              <a:rPr lang="en" sz="1400">
                <a:solidFill>
                  <a:srgbClr val="000000"/>
                </a:solidFill>
              </a:rPr>
              <a:t> their home language </a:t>
            </a:r>
            <a:r>
              <a:rPr b="1" lang="en" sz="1400">
                <a:solidFill>
                  <a:srgbClr val="000000"/>
                </a:solidFill>
              </a:rPr>
              <a:t>and</a:t>
            </a:r>
            <a:r>
              <a:rPr lang="en" sz="1400">
                <a:solidFill>
                  <a:srgbClr val="000000"/>
                </a:solidFill>
              </a:rPr>
              <a:t> in the literate English used at school; therefore, a lot of the work that we do can feel like a bit of a stretch to them.</a:t>
            </a:r>
          </a:p>
          <a:p>
            <a:pPr indent="-317500" lvl="0" marL="457200" rtl="0" algn="l">
              <a:spcBef>
                <a:spcPts val="0"/>
              </a:spcBef>
              <a:buClr>
                <a:srgbClr val="000000"/>
              </a:buClr>
              <a:buSzPct val="100000"/>
              <a:buChar char="-"/>
            </a:pPr>
            <a:r>
              <a:rPr lang="en" sz="1400">
                <a:solidFill>
                  <a:srgbClr val="000000"/>
                </a:solidFill>
              </a:rPr>
              <a:t>Constant immersion in a second language environment is mentally exhausting. When social or cultural differences are added, the situation is compounded. </a:t>
            </a:r>
            <a:r>
              <a:rPr lang="en" sz="1050">
                <a:solidFill>
                  <a:srgbClr val="555555"/>
                </a:solidFill>
                <a:highlight>
                  <a:srgbClr val="FFFFFF"/>
                </a:highlight>
              </a:rPr>
              <a:t> </a:t>
            </a:r>
          </a:p>
          <a:p>
            <a:pPr indent="-317500" lvl="0" marL="457200" rtl="0" algn="l">
              <a:spcBef>
                <a:spcPts val="0"/>
              </a:spcBef>
              <a:buClr>
                <a:srgbClr val="000000"/>
              </a:buClr>
              <a:buSzPct val="100000"/>
              <a:buChar char="-"/>
            </a:pPr>
            <a:r>
              <a:rPr lang="en" sz="1400" u="sng">
                <a:solidFill>
                  <a:srgbClr val="000000"/>
                </a:solidFill>
                <a:highlight>
                  <a:srgbClr val="FFFFFF"/>
                </a:highlight>
              </a:rPr>
              <a:t>Mental exhaustion &amp; cognitive dissonance can have a huge impact on information processing, work efficiency, and organization. They’re also routinely associated with </a:t>
            </a:r>
            <a:r>
              <a:rPr lang="en" sz="1400" u="sng">
                <a:solidFill>
                  <a:srgbClr val="000000"/>
                </a:solidFill>
                <a:highlight>
                  <a:srgbClr val="FFFFFF"/>
                </a:highlight>
                <a:hlinkClick r:id="rId3"/>
              </a:rPr>
              <a:t>depression</a:t>
            </a:r>
            <a:r>
              <a:rPr lang="en" sz="1400" u="sng">
                <a:solidFill>
                  <a:srgbClr val="000000"/>
                </a:solidFill>
                <a:highlight>
                  <a:srgbClr val="FFFFFF"/>
                </a:highlight>
              </a:rPr>
              <a:t>, </a:t>
            </a:r>
            <a:r>
              <a:rPr lang="en" sz="1400" u="sng">
                <a:solidFill>
                  <a:srgbClr val="000000"/>
                </a:solidFill>
                <a:highlight>
                  <a:srgbClr val="FFFFFF"/>
                </a:highlight>
                <a:hlinkClick r:id="rId4"/>
              </a:rPr>
              <a:t>irritability</a:t>
            </a:r>
            <a:r>
              <a:rPr lang="en" sz="1400" u="sng">
                <a:solidFill>
                  <a:srgbClr val="000000"/>
                </a:solidFill>
                <a:highlight>
                  <a:srgbClr val="FFFFFF"/>
                </a:highlight>
              </a:rPr>
              <a:t> and </a:t>
            </a:r>
            <a:r>
              <a:rPr lang="en" sz="1400" u="sng">
                <a:solidFill>
                  <a:srgbClr val="000000"/>
                </a:solidFill>
                <a:highlight>
                  <a:srgbClr val="FFFFFF"/>
                </a:highlight>
                <a:hlinkClick r:id="rId5"/>
              </a:rPr>
              <a:t>anxiety</a:t>
            </a:r>
            <a:r>
              <a:rPr lang="en" sz="1400">
                <a:solidFill>
                  <a:srgbClr val="000000"/>
                </a:solidFill>
                <a:highlight>
                  <a:srgbClr val="FFFFFF"/>
                </a:highlight>
              </a:rPr>
              <a:t>. Add the ongoing adjustments of maturation (especially adolescence) and any economic, familial or other stresses at home, and you can see what our ELLs and other linguistically disadvantaged students are up against. </a:t>
            </a:r>
          </a:p>
          <a:p>
            <a:pPr lvl="0" rtl="0" algn="l">
              <a:spcBef>
                <a:spcPts val="0"/>
              </a:spcBef>
              <a:buNone/>
            </a:pPr>
            <a:r>
              <a:t/>
            </a:r>
            <a:endParaRPr sz="1400">
              <a:solidFill>
                <a:srgbClr val="000000"/>
              </a:solidFill>
            </a:endParaRPr>
          </a:p>
          <a:p>
            <a:pPr lvl="0" rtl="0" algn="l">
              <a:spcBef>
                <a:spcPts val="0"/>
              </a:spcBef>
              <a:buNone/>
            </a:pPr>
            <a:r>
              <a:rPr lang="en" sz="2400">
                <a:solidFill>
                  <a:srgbClr val="0000FF"/>
                </a:solidFill>
              </a:rPr>
              <a:t>#4: </a:t>
            </a:r>
            <a:r>
              <a:rPr lang="en" sz="2100" u="sng">
                <a:solidFill>
                  <a:srgbClr val="0000FF"/>
                </a:solidFill>
              </a:rPr>
              <a:t>Assigning Work Isn’t Teaching</a:t>
            </a:r>
          </a:p>
          <a:p>
            <a:pPr indent="-317500" lvl="0" marL="457200" rtl="0" algn="l">
              <a:spcBef>
                <a:spcPts val="0"/>
              </a:spcBef>
              <a:buClr>
                <a:srgbClr val="000000"/>
              </a:buClr>
              <a:buSzPct val="100000"/>
              <a:buChar char="-"/>
            </a:pPr>
            <a:r>
              <a:rPr lang="en" sz="1400" u="sng">
                <a:solidFill>
                  <a:srgbClr val="000000"/>
                </a:solidFill>
              </a:rPr>
              <a:t>If the students cannot decode and comprehend at least 80% of the reading material that is being assigned to them, then they are not at an independent working level</a:t>
            </a:r>
            <a:r>
              <a:rPr lang="en" sz="1400">
                <a:solidFill>
                  <a:srgbClr val="000000"/>
                </a:solidFill>
              </a:rPr>
              <a:t>. They are at what is referred to </a:t>
            </a:r>
            <a:r>
              <a:rPr lang="en" sz="1400">
                <a:solidFill>
                  <a:schemeClr val="dk1"/>
                </a:solidFill>
              </a:rPr>
              <a:t>in academic research </a:t>
            </a:r>
            <a:r>
              <a:rPr lang="en" sz="1400">
                <a:solidFill>
                  <a:srgbClr val="000000"/>
                </a:solidFill>
              </a:rPr>
              <a:t>as the “frustration level”. This leads to disengagement and reduces the possibility that a student will choose to read on his/her own, further widening the performance level between students.</a:t>
            </a:r>
          </a:p>
          <a:p>
            <a:pPr indent="-317500" lvl="0" marL="457200" algn="l">
              <a:spcBef>
                <a:spcPts val="0"/>
              </a:spcBef>
              <a:buClr>
                <a:srgbClr val="000000"/>
              </a:buClr>
              <a:buSzPct val="100000"/>
              <a:buChar char="-"/>
            </a:pPr>
            <a:r>
              <a:rPr lang="en" sz="1400">
                <a:solidFill>
                  <a:srgbClr val="000000"/>
                </a:solidFill>
              </a:rPr>
              <a:t>If students haven’t had enough guidance in gathering relevant evidence,supporting/refuting a claim, structuring a cohesive argument, or proofreading/editing for grammar/spelling, then </a:t>
            </a:r>
            <a:r>
              <a:rPr lang="en" sz="1400" u="sng">
                <a:solidFill>
                  <a:srgbClr val="000000"/>
                </a:solidFill>
              </a:rPr>
              <a:t>simply assigning thesis writing to students is not an appropriate educational practice</a:t>
            </a:r>
            <a:r>
              <a:rPr lang="en" sz="1400">
                <a:solidFill>
                  <a:srgbClr val="000000"/>
                </a:solidFill>
              </a:rPr>
              <a:t>, no matter what your subject is.</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9" name="Shape 179"/>
        <p:cNvGrpSpPr/>
        <p:nvPr/>
      </p:nvGrpSpPr>
      <p:grpSpPr>
        <a:xfrm>
          <a:off x="0" y="0"/>
          <a:ext cx="0" cy="0"/>
          <a:chOff x="0" y="0"/>
          <a:chExt cx="0" cy="0"/>
        </a:xfrm>
      </p:grpSpPr>
      <p:sp>
        <p:nvSpPr>
          <p:cNvPr id="180" name="Shape 180"/>
          <p:cNvSpPr txBox="1"/>
          <p:nvPr>
            <p:ph idx="1" type="subTitle"/>
          </p:nvPr>
        </p:nvSpPr>
        <p:spPr>
          <a:xfrm>
            <a:off x="207850" y="0"/>
            <a:ext cx="8520600" cy="5143500"/>
          </a:xfrm>
          <a:prstGeom prst="rect">
            <a:avLst/>
          </a:prstGeom>
        </p:spPr>
        <p:txBody>
          <a:bodyPr anchorCtr="0" anchor="t" bIns="91425" lIns="91425" rIns="91425" tIns="91425">
            <a:noAutofit/>
          </a:bodyPr>
          <a:lstStyle/>
          <a:p>
            <a:pPr lvl="0" rtl="0" algn="l">
              <a:spcBef>
                <a:spcPts val="0"/>
              </a:spcBef>
              <a:buNone/>
            </a:pPr>
            <a:r>
              <a:rPr lang="en" sz="2400">
                <a:solidFill>
                  <a:srgbClr val="0000FF"/>
                </a:solidFill>
              </a:rPr>
              <a:t>#5:</a:t>
            </a:r>
            <a:r>
              <a:rPr lang="en" sz="2100" u="sng">
                <a:solidFill>
                  <a:srgbClr val="0000FF"/>
                </a:solidFill>
              </a:rPr>
              <a:t>One Size Doesn’t Fit All; Be Wary of Easy or “Mandated” Solutions</a:t>
            </a:r>
          </a:p>
          <a:p>
            <a:pPr indent="-311150" lvl="0" marL="457200" rtl="0" algn="l">
              <a:spcBef>
                <a:spcPts val="0"/>
              </a:spcBef>
              <a:buClr>
                <a:schemeClr val="dk1"/>
              </a:buClr>
              <a:buSzPct val="100000"/>
              <a:buChar char="-"/>
            </a:pPr>
            <a:r>
              <a:rPr b="1" i="1" lang="en" sz="1300">
                <a:solidFill>
                  <a:srgbClr val="FF0000"/>
                </a:solidFill>
              </a:rPr>
              <a:t>Both the “sink or swim”</a:t>
            </a:r>
            <a:r>
              <a:rPr i="1" lang="en" sz="1300">
                <a:solidFill>
                  <a:srgbClr val="FF0000"/>
                </a:solidFill>
              </a:rPr>
              <a:t> Full Immersion un-scaffolded Academic English </a:t>
            </a:r>
            <a:r>
              <a:rPr b="1" i="1" lang="en" sz="1300">
                <a:solidFill>
                  <a:srgbClr val="FF0000"/>
                </a:solidFill>
              </a:rPr>
              <a:t>approach and the segregated alternative of</a:t>
            </a:r>
            <a:r>
              <a:rPr i="1" lang="en" sz="1300">
                <a:solidFill>
                  <a:srgbClr val="FF0000"/>
                </a:solidFill>
              </a:rPr>
              <a:t> allowing students to “hide out” in Native-Language-only or “strategic”, </a:t>
            </a:r>
            <a:r>
              <a:rPr b="1" i="1" lang="en" sz="1300">
                <a:solidFill>
                  <a:srgbClr val="FF0000"/>
                </a:solidFill>
              </a:rPr>
              <a:t>leveled work groups fail too many of our students</a:t>
            </a:r>
            <a:r>
              <a:rPr lang="en" sz="1300">
                <a:solidFill>
                  <a:srgbClr val="FF0000"/>
                </a:solidFill>
              </a:rPr>
              <a:t>.</a:t>
            </a:r>
            <a:r>
              <a:rPr lang="en" sz="1300">
                <a:solidFill>
                  <a:schemeClr val="dk1"/>
                </a:solidFill>
              </a:rPr>
              <a:t> Students drop out psychologically and then academically, or they muddle through the educational system with limited understanding and are passed on with sub-par skills.</a:t>
            </a:r>
          </a:p>
          <a:p>
            <a:pPr indent="-311150" lvl="0" marL="457200" rtl="0" algn="l">
              <a:spcBef>
                <a:spcPts val="0"/>
              </a:spcBef>
              <a:buClr>
                <a:schemeClr val="dk1"/>
              </a:buClr>
              <a:buSzPct val="100000"/>
              <a:buChar char="-"/>
            </a:pPr>
            <a:r>
              <a:rPr i="1" lang="en" sz="1300" u="sng">
                <a:solidFill>
                  <a:schemeClr val="dk1"/>
                </a:solidFill>
              </a:rPr>
              <a:t>Teaching only to the academic/linguistic or intellectual “middle” ignores the needs of the students both at the top &amp; the bottom of the group. It can be just as harmful to put a disproportionate amount of available of the resources &amp; effort toward the needs of our most underperforming students</a:t>
            </a:r>
            <a:r>
              <a:rPr lang="en" sz="1300">
                <a:solidFill>
                  <a:schemeClr val="dk1"/>
                </a:solidFill>
              </a:rPr>
              <a:t> while neglecting our public duty to train a large productive workforce and to challenge tomorrow’s innovators, entrepreneurs &amp; Nobel Prize winners. </a:t>
            </a:r>
            <a:r>
              <a:rPr b="1" lang="en" sz="1300">
                <a:solidFill>
                  <a:schemeClr val="dk1"/>
                </a:solidFill>
              </a:rPr>
              <a:t>Full inclusion works best when it addresses the needs of all of our students yet is as pragmatic &amp; efficient as possible with our available resources so that we can effectively educate the greatest number of students</a:t>
            </a:r>
            <a:r>
              <a:rPr lang="en" sz="1300">
                <a:solidFill>
                  <a:schemeClr val="dk1"/>
                </a:solidFill>
              </a:rPr>
              <a:t>. </a:t>
            </a:r>
          </a:p>
          <a:p>
            <a:pPr indent="-311150" lvl="0" marL="457200" rtl="0" algn="l">
              <a:spcBef>
                <a:spcPts val="0"/>
              </a:spcBef>
              <a:buClr>
                <a:srgbClr val="FF0000"/>
              </a:buClr>
              <a:buSzPct val="100000"/>
              <a:buChar char="-"/>
            </a:pPr>
            <a:r>
              <a:rPr lang="en" sz="1300">
                <a:solidFill>
                  <a:srgbClr val="FF0000"/>
                </a:solidFill>
              </a:rPr>
              <a:t>As we innovate, seasoned educators are always careful not to “throw out the baby with the bathwater” or to repeat the same old mistakes. Lasting programmatic change involves learning from the past, while being open to new tools, approaches &amp; ideas.</a:t>
            </a:r>
          </a:p>
          <a:p>
            <a:pPr lvl="0" rtl="0" algn="l">
              <a:spcBef>
                <a:spcPts val="0"/>
              </a:spcBef>
              <a:buNone/>
            </a:pPr>
            <a:r>
              <a:t/>
            </a:r>
            <a:endParaRPr sz="1400">
              <a:solidFill>
                <a:schemeClr val="dk1"/>
              </a:solidFill>
            </a:endParaRPr>
          </a:p>
          <a:p>
            <a:pPr lvl="0" rtl="0" algn="l">
              <a:spcBef>
                <a:spcPts val="0"/>
              </a:spcBef>
              <a:buNone/>
            </a:pPr>
            <a:r>
              <a:rPr lang="en" sz="2400">
                <a:solidFill>
                  <a:srgbClr val="0000FF"/>
                </a:solidFill>
              </a:rPr>
              <a:t>#6:</a:t>
            </a:r>
            <a:r>
              <a:rPr lang="en" sz="2200" u="sng">
                <a:solidFill>
                  <a:srgbClr val="0000FF"/>
                </a:solidFill>
              </a:rPr>
              <a:t> Differentiation, Scaffolding &amp; Thoughtful, Intentional Curriculum Design are the Keys to Successful Integration</a:t>
            </a:r>
          </a:p>
          <a:p>
            <a:pPr indent="-311150" lvl="0" marL="457200" rtl="0" algn="l">
              <a:spcBef>
                <a:spcPts val="0"/>
              </a:spcBef>
              <a:buClr>
                <a:schemeClr val="dk1"/>
              </a:buClr>
              <a:buSzPct val="100000"/>
              <a:buChar char="-"/>
            </a:pPr>
            <a:r>
              <a:rPr lang="en" sz="1300">
                <a:solidFill>
                  <a:schemeClr val="dk1"/>
                </a:solidFill>
              </a:rPr>
              <a:t>We all know this. It’s one of the big challenges that we face as professionals. Sometimes all of the work that we have to do to try to reach each student is an exhausting, inconvenient truth. And sometimes we simply don’t have time to do as much planning, scaffolding or diversified resource acquisition as we’d like to. Other things like e-mail, paperwork, grading, meetings, adjunct duties or life get in our way. That doesn’t mean that good teachers will ever stop trying. It’s just who we are.</a:t>
            </a:r>
          </a:p>
          <a:p>
            <a:pPr lvl="0" rtl="0" algn="l">
              <a:spcBef>
                <a:spcPts val="0"/>
              </a:spcBef>
              <a:buNone/>
            </a:pPr>
            <a:r>
              <a:t/>
            </a:r>
            <a:endParaRPr sz="1400">
              <a:solidFill>
                <a:schemeClr val="dk1"/>
              </a:solidFill>
            </a:endParaRPr>
          </a:p>
          <a:p>
            <a:pPr lvl="0" rtl="0" algn="l">
              <a:spcBef>
                <a:spcPts val="0"/>
              </a:spcBef>
              <a:buNone/>
            </a:pPr>
            <a:r>
              <a:t/>
            </a:r>
            <a:endParaRPr sz="14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311700" y="171100"/>
            <a:ext cx="8520600" cy="572700"/>
          </a:xfrm>
          <a:prstGeom prst="rect">
            <a:avLst/>
          </a:prstGeom>
        </p:spPr>
        <p:txBody>
          <a:bodyPr anchorCtr="0" anchor="t" bIns="91425" lIns="91425" rIns="91425" tIns="91425">
            <a:noAutofit/>
          </a:bodyPr>
          <a:lstStyle/>
          <a:p>
            <a:pPr lvl="0">
              <a:spcBef>
                <a:spcPts val="0"/>
              </a:spcBef>
              <a:buNone/>
            </a:pPr>
            <a:r>
              <a:rPr lang="en" sz="2600">
                <a:latin typeface="Lobster Two"/>
                <a:ea typeface="Lobster Two"/>
                <a:cs typeface="Lobster Two"/>
                <a:sym typeface="Lobster Two"/>
              </a:rPr>
              <a:t>Take Advantage of the Latin Roots of Academic Vocabulary</a:t>
            </a:r>
          </a:p>
        </p:txBody>
      </p:sp>
      <p:sp>
        <p:nvSpPr>
          <p:cNvPr id="186" name="Shape 186"/>
          <p:cNvSpPr txBox="1"/>
          <p:nvPr>
            <p:ph idx="1" type="body"/>
          </p:nvPr>
        </p:nvSpPr>
        <p:spPr>
          <a:xfrm>
            <a:off x="255325" y="902725"/>
            <a:ext cx="8520600" cy="4044000"/>
          </a:xfrm>
          <a:prstGeom prst="rect">
            <a:avLst/>
          </a:prstGeom>
        </p:spPr>
        <p:txBody>
          <a:bodyPr anchorCtr="0" anchor="t" bIns="91425" lIns="91425" rIns="91425" tIns="91425">
            <a:noAutofit/>
          </a:bodyPr>
          <a:lstStyle/>
          <a:p>
            <a:pPr lvl="0" rtl="0">
              <a:lnSpc>
                <a:spcPct val="100000"/>
              </a:lnSpc>
              <a:spcBef>
                <a:spcPts val="0"/>
              </a:spcBef>
              <a:spcAft>
                <a:spcPts val="800"/>
              </a:spcAft>
              <a:buNone/>
            </a:pPr>
            <a:r>
              <a:rPr lang="en">
                <a:solidFill>
                  <a:srgbClr val="000000"/>
                </a:solidFill>
              </a:rPr>
              <a:t>Many scientific words (and academic words) are Spanish cognates. (For example: </a:t>
            </a:r>
            <a:r>
              <a:rPr lang="en">
                <a:solidFill>
                  <a:schemeClr val="dk1"/>
                </a:solidFill>
              </a:rPr>
              <a:t>absorbent -absorbente, activity - actividad, adaptation - adaptación, adult - adulto) </a:t>
            </a:r>
            <a:r>
              <a:rPr lang="en">
                <a:solidFill>
                  <a:srgbClr val="000000"/>
                </a:solidFill>
              </a:rPr>
              <a:t>Students who have had a strong education in a Spanish speaking country can transfer a lot of this language. </a:t>
            </a:r>
          </a:p>
          <a:p>
            <a:pPr lvl="0" rtl="0">
              <a:lnSpc>
                <a:spcPct val="100000"/>
              </a:lnSpc>
              <a:spcBef>
                <a:spcPts val="0"/>
              </a:spcBef>
              <a:spcAft>
                <a:spcPts val="800"/>
              </a:spcAft>
              <a:buNone/>
            </a:pPr>
            <a:r>
              <a:rPr lang="en" sz="1400">
                <a:solidFill>
                  <a:srgbClr val="000000"/>
                </a:solidFill>
              </a:rPr>
              <a:t>Links to three middle school Spanish-English glossaries from NYU are below</a:t>
            </a:r>
          </a:p>
          <a:p>
            <a:pPr lvl="0" rtl="0">
              <a:lnSpc>
                <a:spcPct val="177272"/>
              </a:lnSpc>
              <a:spcBef>
                <a:spcPts val="0"/>
              </a:spcBef>
              <a:spcAft>
                <a:spcPts val="800"/>
              </a:spcAft>
              <a:buNone/>
            </a:pPr>
            <a:r>
              <a:rPr lang="en" sz="1400" u="sng">
                <a:solidFill>
                  <a:schemeClr val="hlink"/>
                </a:solidFill>
                <a:hlinkClick r:id="rId3"/>
              </a:rPr>
              <a:t>http://steinhardt.nyu.edu/scmsAdmin/media/users/xr1/glossaries/Science/ScienceIntermediate/ms6to8sciencespanish.pdf</a:t>
            </a:r>
            <a:r>
              <a:rPr lang="en" sz="1400">
                <a:solidFill>
                  <a:srgbClr val="000000"/>
                </a:solidFill>
              </a:rPr>
              <a:t>    - Science Glossary</a:t>
            </a:r>
          </a:p>
          <a:p>
            <a:pPr lvl="0" rtl="0">
              <a:lnSpc>
                <a:spcPct val="177272"/>
              </a:lnSpc>
              <a:spcBef>
                <a:spcPts val="0"/>
              </a:spcBef>
              <a:spcAft>
                <a:spcPts val="800"/>
              </a:spcAft>
              <a:buNone/>
            </a:pPr>
            <a:r>
              <a:rPr lang="en" sz="1400" u="sng">
                <a:solidFill>
                  <a:schemeClr val="hlink"/>
                </a:solidFill>
                <a:hlinkClick r:id="rId4"/>
              </a:rPr>
              <a:t>http://steinhardt.nyu.edu/scmsAdmin/media/users/xr1/glossaries/Math/Grades6to8/ms_6_8_math_spanish.pdf</a:t>
            </a:r>
            <a:r>
              <a:rPr lang="en" sz="1400">
                <a:solidFill>
                  <a:srgbClr val="000000"/>
                </a:solidFill>
              </a:rPr>
              <a:t>       -  Math Glossary</a:t>
            </a:r>
          </a:p>
          <a:p>
            <a:pPr lvl="0" rtl="0">
              <a:lnSpc>
                <a:spcPct val="177272"/>
              </a:lnSpc>
              <a:spcBef>
                <a:spcPts val="0"/>
              </a:spcBef>
              <a:spcAft>
                <a:spcPts val="800"/>
              </a:spcAft>
              <a:buNone/>
            </a:pPr>
            <a:r>
              <a:rPr lang="en" sz="1400" u="sng">
                <a:solidFill>
                  <a:schemeClr val="hlink"/>
                </a:solidFill>
                <a:hlinkClick r:id="rId5"/>
              </a:rPr>
              <a:t>http://steinhardt.nyu.edu/scmsAdmin/media/users/xr1/glossaries/SocialStudies/Intermediate/msSocialStudies6_8Spanish.pdf</a:t>
            </a:r>
            <a:r>
              <a:rPr lang="en" sz="1400">
                <a:solidFill>
                  <a:srgbClr val="000000"/>
                </a:solidFill>
              </a:rPr>
              <a:t>   - Social Studies Glossary</a:t>
            </a:r>
          </a:p>
          <a:p>
            <a:pPr lvl="0" rtl="0">
              <a:lnSpc>
                <a:spcPct val="177272"/>
              </a:lnSpc>
              <a:spcBef>
                <a:spcPts val="0"/>
              </a:spcBef>
              <a:spcAft>
                <a:spcPts val="800"/>
              </a:spcAft>
              <a:buNone/>
            </a:pPr>
            <a:r>
              <a:t/>
            </a:r>
            <a:endParaRPr sz="1400">
              <a:solidFill>
                <a:srgbClr val="000000"/>
              </a:solidFill>
            </a:endParaRPr>
          </a:p>
          <a:p>
            <a:pPr lvl="0" rtl="0">
              <a:lnSpc>
                <a:spcPct val="177272"/>
              </a:lnSpc>
              <a:spcBef>
                <a:spcPts val="0"/>
              </a:spcBef>
              <a:spcAft>
                <a:spcPts val="800"/>
              </a:spcAft>
              <a:buClr>
                <a:schemeClr val="dk1"/>
              </a:buClr>
              <a:buSzPct val="78571"/>
              <a:buFont typeface="Arial"/>
              <a:buNone/>
            </a:pPr>
            <a:r>
              <a:t/>
            </a:r>
            <a:endParaRPr sz="140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Websites &amp; Video Resources Abound! </a:t>
            </a:r>
          </a:p>
          <a:p>
            <a:pPr lvl="0">
              <a:spcBef>
                <a:spcPts val="0"/>
              </a:spcBef>
              <a:buNone/>
            </a:pPr>
            <a:r>
              <a:t/>
            </a:r>
            <a:endParaRPr sz="1800"/>
          </a:p>
          <a:p>
            <a:pPr lvl="0">
              <a:spcBef>
                <a:spcPts val="0"/>
              </a:spcBef>
              <a:buNone/>
            </a:pPr>
            <a:r>
              <a:rPr lang="en" sz="1800"/>
              <a:t>YouTube is one of the easiest “go-to’s”. The fastest method for a decent YouTube search is to find your search terms using an online Spanish dictionary.</a:t>
            </a:r>
            <a:r>
              <a:rPr lang="en" sz="2000"/>
              <a:t> </a:t>
            </a:r>
          </a:p>
          <a:p>
            <a:pPr lvl="0">
              <a:spcBef>
                <a:spcPts val="0"/>
              </a:spcBef>
              <a:buNone/>
            </a:pPr>
            <a:r>
              <a:t/>
            </a:r>
            <a:endParaRPr sz="2000"/>
          </a:p>
          <a:p>
            <a:pPr lvl="0">
              <a:spcBef>
                <a:spcPts val="0"/>
              </a:spcBef>
              <a:buNone/>
            </a:pPr>
            <a:r>
              <a:rPr lang="en" sz="2000"/>
              <a:t>One resource with various Science website links for Spanish resources is - </a:t>
            </a:r>
            <a:r>
              <a:rPr lang="en" sz="2000" u="sng">
                <a:solidFill>
                  <a:schemeClr val="hlink"/>
                </a:solidFill>
                <a:hlinkClick r:id="rId3"/>
              </a:rPr>
              <a:t>http://www.crscience.org/educators/SpanishResources</a:t>
            </a:r>
          </a:p>
          <a:p>
            <a:pPr lvl="0">
              <a:spcBef>
                <a:spcPts val="0"/>
              </a:spcBef>
              <a:buNone/>
            </a:pPr>
            <a:r>
              <a:t/>
            </a:r>
            <a:endParaRPr sz="2000"/>
          </a:p>
          <a:p>
            <a:pPr lvl="0">
              <a:spcBef>
                <a:spcPts val="0"/>
              </a:spcBef>
              <a:buNone/>
            </a:pPr>
            <a:r>
              <a:rPr lang="en" sz="2000"/>
              <a:t>A couple of other popular resources are:</a:t>
            </a:r>
          </a:p>
          <a:p>
            <a:pPr lvl="0">
              <a:spcBef>
                <a:spcPts val="0"/>
              </a:spcBef>
              <a:buNone/>
            </a:pPr>
            <a:r>
              <a:t/>
            </a:r>
            <a:endParaRPr sz="2000"/>
          </a:p>
          <a:p>
            <a:pPr lvl="0">
              <a:spcBef>
                <a:spcPts val="0"/>
              </a:spcBef>
              <a:buNone/>
            </a:pPr>
            <a:r>
              <a:t/>
            </a:r>
            <a:endParaRPr sz="2000"/>
          </a:p>
          <a:p>
            <a:pPr lvl="0" rtl="0">
              <a:spcBef>
                <a:spcPts val="0"/>
              </a:spcBef>
              <a:buNone/>
            </a:pPr>
            <a:r>
              <a:t/>
            </a:r>
            <a:endParaRPr sz="2000"/>
          </a:p>
          <a:p>
            <a:pPr lvl="0" rtl="0">
              <a:spcBef>
                <a:spcPts val="0"/>
              </a:spcBef>
              <a:buNone/>
            </a:pPr>
            <a:r>
              <a:t/>
            </a:r>
            <a:endParaRPr sz="2000"/>
          </a:p>
          <a:p>
            <a:pPr lvl="0" rtl="0">
              <a:spcBef>
                <a:spcPts val="0"/>
              </a:spcBef>
              <a:buNone/>
            </a:pPr>
            <a:r>
              <a:t/>
            </a:r>
            <a:endParaRPr sz="2000"/>
          </a:p>
        </p:txBody>
      </p:sp>
      <p:sp>
        <p:nvSpPr>
          <p:cNvPr id="192" name="Shape 192"/>
          <p:cNvSpPr txBox="1"/>
          <p:nvPr>
            <p:ph idx="1" type="body"/>
          </p:nvPr>
        </p:nvSpPr>
        <p:spPr>
          <a:xfrm>
            <a:off x="311700" y="3351450"/>
            <a:ext cx="8520600" cy="3270900"/>
          </a:xfrm>
          <a:prstGeom prst="rect">
            <a:avLst/>
          </a:prstGeom>
        </p:spPr>
        <p:txBody>
          <a:bodyPr anchorCtr="0" anchor="t" bIns="91425" lIns="91425" rIns="91425" tIns="91425">
            <a:noAutofit/>
          </a:bodyPr>
          <a:lstStyle/>
          <a:p>
            <a:pPr lvl="0">
              <a:spcBef>
                <a:spcPts val="0"/>
              </a:spcBef>
              <a:buClr>
                <a:schemeClr val="dk1"/>
              </a:buClr>
              <a:buSzPct val="91666"/>
              <a:buFont typeface="Arial"/>
              <a:buNone/>
            </a:pPr>
            <a:r>
              <a:rPr lang="en" sz="1200"/>
              <a:t>BrainPop Español- Esp.brainpop.com - SUBSCRIPTION ONLY - Cool animated movies, quizzes, lesson plans, and facts about science and technology  K-12</a:t>
            </a:r>
          </a:p>
          <a:p>
            <a:pPr lvl="0">
              <a:spcBef>
                <a:spcPts val="0"/>
              </a:spcBef>
              <a:buNone/>
            </a:pPr>
            <a:r>
              <a:rPr lang="en" sz="1200"/>
              <a:t>Comunidad Educativa de Castilla y Leon   </a:t>
            </a:r>
            <a:r>
              <a:rPr lang="en" sz="1200" u="sng">
                <a:solidFill>
                  <a:schemeClr val="hlink"/>
                </a:solidFill>
                <a:hlinkClick r:id="rId4"/>
              </a:rPr>
              <a:t>http://www.educa.jcyl.es/en</a:t>
            </a:r>
            <a:r>
              <a:rPr lang="en" sz="1200"/>
              <a:t>      Click through explanations, experiments, worksheets covering many topics, such as: Kingdoms of Living Things -   5th, Planets - 3rd, Volcanoes, Water Cycle, …</a:t>
            </a:r>
          </a:p>
          <a:p>
            <a:pPr lvl="0">
              <a:spcBef>
                <a:spcPts val="0"/>
              </a:spcBef>
              <a:buNone/>
            </a:pPr>
            <a:r>
              <a:rPr lang="en" sz="1200"/>
              <a:t>And NASA’s Spanish website - </a:t>
            </a:r>
            <a:r>
              <a:rPr lang="en" sz="1200" u="sng">
                <a:solidFill>
                  <a:schemeClr val="hlink"/>
                </a:solidFill>
                <a:hlinkClick r:id="rId5"/>
              </a:rPr>
              <a:t>https://ciencia.nasa.gov/</a:t>
            </a:r>
            <a:r>
              <a:rPr lang="en" sz="1200"/>
              <a:t> </a:t>
            </a:r>
          </a:p>
          <a:p>
            <a:pPr lvl="0">
              <a:spcBef>
                <a:spcPts val="0"/>
              </a:spcBef>
              <a:buClr>
                <a:schemeClr val="dk1"/>
              </a:buClr>
              <a:buSzPct val="91666"/>
              <a:buFont typeface="Arial"/>
              <a:buNone/>
            </a:pPr>
            <a:r>
              <a:t/>
            </a:r>
            <a:endParaRPr sz="1200"/>
          </a:p>
          <a:p>
            <a:pPr lvl="0">
              <a:spcBef>
                <a:spcPts val="0"/>
              </a:spcBef>
              <a:buNone/>
            </a:pPr>
            <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 name="Shape 62"/>
        <p:cNvGrpSpPr/>
        <p:nvPr/>
      </p:nvGrpSpPr>
      <p:grpSpPr>
        <a:xfrm>
          <a:off x="0" y="0"/>
          <a:ext cx="0" cy="0"/>
          <a:chOff x="0" y="0"/>
          <a:chExt cx="0" cy="0"/>
        </a:xfrm>
      </p:grpSpPr>
      <p:sp>
        <p:nvSpPr>
          <p:cNvPr id="63" name="Shape 63"/>
          <p:cNvSpPr txBox="1"/>
          <p:nvPr>
            <p:ph type="ctrTitle"/>
          </p:nvPr>
        </p:nvSpPr>
        <p:spPr>
          <a:xfrm>
            <a:off x="168600" y="0"/>
            <a:ext cx="8774100" cy="5671800"/>
          </a:xfrm>
          <a:prstGeom prst="rect">
            <a:avLst/>
          </a:prstGeom>
        </p:spPr>
        <p:txBody>
          <a:bodyPr anchorCtr="0" anchor="b" bIns="91425" lIns="91425" rIns="91425" tIns="91425">
            <a:noAutofit/>
          </a:bodyPr>
          <a:lstStyle/>
          <a:p>
            <a:pPr lvl="0">
              <a:spcBef>
                <a:spcPts val="0"/>
              </a:spcBef>
              <a:buNone/>
            </a:pPr>
            <a:r>
              <a:t/>
            </a:r>
            <a:endParaRPr i="1" sz="2400">
              <a:solidFill>
                <a:srgbClr val="0000FF"/>
              </a:solidFill>
            </a:endParaRPr>
          </a:p>
          <a:p>
            <a:pPr lvl="0">
              <a:spcBef>
                <a:spcPts val="0"/>
              </a:spcBef>
              <a:buNone/>
            </a:pPr>
            <a:r>
              <a:t/>
            </a:r>
            <a:endParaRPr sz="1100">
              <a:highlight>
                <a:srgbClr val="FFFFFF"/>
              </a:highlight>
              <a:latin typeface="Verdana"/>
              <a:ea typeface="Verdana"/>
              <a:cs typeface="Verdana"/>
              <a:sym typeface="Verdana"/>
            </a:endParaRPr>
          </a:p>
          <a:p>
            <a:pPr lvl="0" rtl="0" algn="l">
              <a:spcBef>
                <a:spcPts val="0"/>
              </a:spcBef>
              <a:buNone/>
            </a:pPr>
            <a:r>
              <a:t/>
            </a:r>
            <a:endParaRPr i="1" sz="1800">
              <a:solidFill>
                <a:srgbClr val="000000"/>
              </a:solidFill>
              <a:highlight>
                <a:srgbClr val="FFFFFF"/>
              </a:highlight>
            </a:endParaRPr>
          </a:p>
          <a:p>
            <a:pPr lvl="0" rtl="0" algn="l">
              <a:spcBef>
                <a:spcPts val="0"/>
              </a:spcBef>
              <a:buNone/>
            </a:pPr>
            <a:r>
              <a:rPr b="1" i="1" lang="en" sz="1800" u="sng">
                <a:solidFill>
                  <a:srgbClr val="000000"/>
                </a:solidFill>
                <a:highlight>
                  <a:srgbClr val="FFFFFF"/>
                </a:highlight>
              </a:rPr>
              <a:t>A Few Quotable Quotes to Start with…</a:t>
            </a:r>
          </a:p>
          <a:p>
            <a:pPr lvl="0" rtl="0" algn="l">
              <a:spcBef>
                <a:spcPts val="0"/>
              </a:spcBef>
              <a:buNone/>
            </a:pPr>
            <a:r>
              <a:t/>
            </a:r>
            <a:endParaRPr i="1" sz="1800">
              <a:solidFill>
                <a:srgbClr val="000000"/>
              </a:solidFill>
              <a:highlight>
                <a:srgbClr val="FFFFFF"/>
              </a:highlight>
            </a:endParaRPr>
          </a:p>
          <a:p>
            <a:pPr lvl="0" rtl="0" algn="l">
              <a:spcBef>
                <a:spcPts val="0"/>
              </a:spcBef>
              <a:buNone/>
            </a:pPr>
            <a:r>
              <a:rPr i="1" lang="en" sz="1800">
                <a:solidFill>
                  <a:srgbClr val="0000FF"/>
                </a:solidFill>
                <a:highlight>
                  <a:srgbClr val="FFFFFF"/>
                </a:highlight>
              </a:rPr>
              <a:t>“All the world is a laboratory </a:t>
            </a:r>
          </a:p>
          <a:p>
            <a:pPr lvl="0" algn="l">
              <a:spcBef>
                <a:spcPts val="0"/>
              </a:spcBef>
              <a:buNone/>
            </a:pPr>
            <a:r>
              <a:rPr i="1" lang="en" sz="1800">
                <a:solidFill>
                  <a:srgbClr val="0000FF"/>
                </a:solidFill>
                <a:highlight>
                  <a:srgbClr val="FFFFFF"/>
                </a:highlight>
              </a:rPr>
              <a:t>to the inquiring mind.”</a:t>
            </a:r>
            <a:r>
              <a:rPr lang="en" sz="1100">
                <a:solidFill>
                  <a:srgbClr val="0000FF"/>
                </a:solidFill>
                <a:highlight>
                  <a:srgbClr val="FFFFFF"/>
                </a:highlight>
              </a:rPr>
              <a:t>  - </a:t>
            </a:r>
            <a:r>
              <a:rPr b="1" lang="en" sz="1100">
                <a:solidFill>
                  <a:srgbClr val="0000FF"/>
                </a:solidFill>
                <a:highlight>
                  <a:srgbClr val="FFFFFF"/>
                </a:highlight>
              </a:rPr>
              <a:t>Martin H. Fischer</a:t>
            </a:r>
            <a:r>
              <a:rPr lang="en" sz="1100">
                <a:solidFill>
                  <a:srgbClr val="0000FF"/>
                </a:solidFill>
                <a:highlight>
                  <a:srgbClr val="FFFFFF"/>
                </a:highlight>
              </a:rPr>
              <a:t> </a:t>
            </a:r>
          </a:p>
          <a:p>
            <a:pPr lvl="0">
              <a:spcBef>
                <a:spcPts val="0"/>
              </a:spcBef>
              <a:buNone/>
            </a:pPr>
            <a:r>
              <a:t/>
            </a:r>
            <a:endParaRPr i="1" sz="1200">
              <a:highlight>
                <a:srgbClr val="FFFFFF"/>
              </a:highlight>
            </a:endParaRPr>
          </a:p>
          <a:p>
            <a:pPr lvl="0" algn="l">
              <a:spcBef>
                <a:spcPts val="0"/>
              </a:spcBef>
              <a:buNone/>
            </a:pPr>
            <a:r>
              <a:rPr i="1" lang="en" sz="1800">
                <a:highlight>
                  <a:srgbClr val="FFFFFF"/>
                </a:highlight>
              </a:rPr>
              <a:t>“The art of teaching is the art </a:t>
            </a:r>
          </a:p>
          <a:p>
            <a:pPr lvl="0" rtl="0" algn="l">
              <a:spcBef>
                <a:spcPts val="0"/>
              </a:spcBef>
              <a:buNone/>
            </a:pPr>
            <a:r>
              <a:rPr i="1" lang="en" sz="1800">
                <a:highlight>
                  <a:srgbClr val="FFFFFF"/>
                </a:highlight>
              </a:rPr>
              <a:t>of assisting discovery.” - </a:t>
            </a:r>
            <a:r>
              <a:rPr lang="en" sz="1200">
                <a:highlight>
                  <a:srgbClr val="FFFFFF"/>
                </a:highlight>
              </a:rPr>
              <a:t>Mark Van Doren</a:t>
            </a:r>
          </a:p>
          <a:p>
            <a:pPr lvl="0" rtl="0" algn="l">
              <a:spcBef>
                <a:spcPts val="0"/>
              </a:spcBef>
              <a:buNone/>
            </a:pPr>
            <a:r>
              <a:t/>
            </a:r>
            <a:endParaRPr sz="1200">
              <a:highlight>
                <a:srgbClr val="FFFFFF"/>
              </a:highlight>
              <a:latin typeface="Verdana"/>
              <a:ea typeface="Verdana"/>
              <a:cs typeface="Verdana"/>
              <a:sym typeface="Verdana"/>
            </a:endParaRPr>
          </a:p>
          <a:p>
            <a:pPr lvl="0" rtl="0" algn="l">
              <a:spcBef>
                <a:spcPts val="0"/>
              </a:spcBef>
              <a:buNone/>
            </a:pPr>
            <a:r>
              <a:rPr i="1" lang="en" sz="1800">
                <a:solidFill>
                  <a:srgbClr val="FF0000"/>
                </a:solidFill>
                <a:highlight>
                  <a:srgbClr val="FFFFFF"/>
                </a:highlight>
              </a:rPr>
              <a:t>“Who dares to teach must </a:t>
            </a:r>
          </a:p>
          <a:p>
            <a:pPr lvl="0" rtl="0" algn="l">
              <a:spcBef>
                <a:spcPts val="0"/>
              </a:spcBef>
              <a:buNone/>
            </a:pPr>
            <a:r>
              <a:rPr i="1" lang="en" sz="1800">
                <a:solidFill>
                  <a:srgbClr val="FF0000"/>
                </a:solidFill>
                <a:highlight>
                  <a:srgbClr val="FFFFFF"/>
                </a:highlight>
              </a:rPr>
              <a:t>never cease to learn.”</a:t>
            </a:r>
            <a:r>
              <a:rPr lang="en" sz="1100">
                <a:solidFill>
                  <a:srgbClr val="FF0000"/>
                </a:solidFill>
                <a:highlight>
                  <a:srgbClr val="FFFFFF"/>
                </a:highlight>
                <a:latin typeface="Verdana"/>
                <a:ea typeface="Verdana"/>
                <a:cs typeface="Verdana"/>
                <a:sym typeface="Verdana"/>
              </a:rPr>
              <a:t>   - </a:t>
            </a:r>
            <a:r>
              <a:rPr lang="en" sz="1200">
                <a:solidFill>
                  <a:srgbClr val="FF0000"/>
                </a:solidFill>
                <a:highlight>
                  <a:srgbClr val="FFFFFF"/>
                </a:highlight>
              </a:rPr>
              <a:t>John Cotton Dana</a:t>
            </a:r>
          </a:p>
          <a:p>
            <a:pPr lvl="0">
              <a:spcBef>
                <a:spcPts val="0"/>
              </a:spcBef>
              <a:buNone/>
            </a:pPr>
            <a:r>
              <a:t/>
            </a:r>
            <a:endParaRPr sz="1100">
              <a:highlight>
                <a:srgbClr val="FFFFFF"/>
              </a:highlight>
              <a:latin typeface="Verdana"/>
              <a:ea typeface="Verdana"/>
              <a:cs typeface="Verdana"/>
              <a:sym typeface="Verdana"/>
            </a:endParaRPr>
          </a:p>
          <a:p>
            <a:pPr lvl="0">
              <a:spcBef>
                <a:spcPts val="0"/>
              </a:spcBef>
              <a:buNone/>
            </a:pPr>
            <a:r>
              <a:rPr i="1" lang="en" sz="1800">
                <a:solidFill>
                  <a:srgbClr val="38761D"/>
                </a:solidFill>
                <a:highlight>
                  <a:srgbClr val="FFFFFF"/>
                </a:highlight>
              </a:rPr>
              <a:t>Tell me and I'll forget. Show me, and I may not remember. Involve me, and I'll understand. - </a:t>
            </a:r>
            <a:r>
              <a:rPr lang="en" sz="1200">
                <a:solidFill>
                  <a:srgbClr val="38761D"/>
                </a:solidFill>
                <a:highlight>
                  <a:srgbClr val="FFFFFF"/>
                </a:highlight>
              </a:rPr>
              <a:t>Native American Proverb</a:t>
            </a:r>
            <a:r>
              <a:rPr i="1" lang="en" sz="1800">
                <a:highlight>
                  <a:srgbClr val="FFFFFF"/>
                </a:highlight>
              </a:rPr>
              <a:t> </a:t>
            </a:r>
          </a:p>
          <a:p>
            <a:pPr lvl="0">
              <a:spcBef>
                <a:spcPts val="0"/>
              </a:spcBef>
              <a:buNone/>
            </a:pPr>
            <a:r>
              <a:t/>
            </a:r>
            <a:endParaRPr sz="1100">
              <a:highlight>
                <a:srgbClr val="FFFFFF"/>
              </a:highlight>
              <a:latin typeface="Verdana"/>
              <a:ea typeface="Verdana"/>
              <a:cs typeface="Verdana"/>
              <a:sym typeface="Verdana"/>
            </a:endParaRPr>
          </a:p>
          <a:p>
            <a:pPr lvl="0">
              <a:spcBef>
                <a:spcPts val="0"/>
              </a:spcBef>
              <a:buNone/>
            </a:pPr>
            <a:r>
              <a:rPr i="1" lang="en" sz="1800">
                <a:solidFill>
                  <a:srgbClr val="351C75"/>
                </a:solidFill>
                <a:highlight>
                  <a:srgbClr val="FFFFFF"/>
                </a:highlight>
              </a:rPr>
              <a:t>“The aim of education should be to teach us rather how to think, than what to think—rather to improve our minds, so as to enable us to think for ourselves, than to load the memory with the thoughts of other men.”  </a:t>
            </a:r>
            <a:r>
              <a:rPr lang="en" sz="1200">
                <a:solidFill>
                  <a:srgbClr val="351C75"/>
                </a:solidFill>
                <a:highlight>
                  <a:srgbClr val="FFFFFF"/>
                </a:highlight>
              </a:rPr>
              <a:t>- Bill Beattie</a:t>
            </a:r>
          </a:p>
          <a:p>
            <a:pPr lvl="0">
              <a:spcBef>
                <a:spcPts val="0"/>
              </a:spcBef>
              <a:buNone/>
            </a:pPr>
            <a:r>
              <a:t/>
            </a:r>
            <a:endParaRPr i="1" sz="1800">
              <a:highlight>
                <a:srgbClr val="FFFFFF"/>
              </a:highlight>
            </a:endParaRPr>
          </a:p>
          <a:p>
            <a:pPr lvl="0">
              <a:spcBef>
                <a:spcPts val="0"/>
              </a:spcBef>
              <a:buNone/>
            </a:pPr>
            <a:r>
              <a:rPr i="1" lang="en" sz="1800">
                <a:highlight>
                  <a:srgbClr val="FFFFFF"/>
                </a:highlight>
              </a:rPr>
              <a:t>“It is a miracle that curiosity survives a formal education.”  </a:t>
            </a:r>
            <a:r>
              <a:rPr lang="en" sz="1200">
                <a:solidFill>
                  <a:srgbClr val="000000"/>
                </a:solidFill>
                <a:highlight>
                  <a:srgbClr val="FFFFFF"/>
                </a:highlight>
              </a:rPr>
              <a:t>- Albert Einstein</a:t>
            </a:r>
          </a:p>
          <a:p>
            <a:pPr lvl="0">
              <a:spcBef>
                <a:spcPts val="0"/>
              </a:spcBef>
              <a:buNone/>
            </a:pPr>
            <a:r>
              <a:t/>
            </a:r>
            <a:endParaRPr sz="1100">
              <a:highlight>
                <a:srgbClr val="FFFFFF"/>
              </a:highlight>
              <a:latin typeface="Verdana"/>
              <a:ea typeface="Verdana"/>
              <a:cs typeface="Verdana"/>
              <a:sym typeface="Verdana"/>
            </a:endParaRPr>
          </a:p>
          <a:p>
            <a:pPr lvl="0">
              <a:spcBef>
                <a:spcPts val="0"/>
              </a:spcBef>
              <a:buNone/>
            </a:pPr>
            <a:r>
              <a:t/>
            </a:r>
            <a:endParaRPr sz="1100">
              <a:highlight>
                <a:srgbClr val="FFFFFF"/>
              </a:highlight>
              <a:latin typeface="Verdana"/>
              <a:ea typeface="Verdana"/>
              <a:cs typeface="Verdana"/>
              <a:sym typeface="Verdana"/>
            </a:endParaRPr>
          </a:p>
          <a:p>
            <a:pPr lvl="0">
              <a:spcBef>
                <a:spcPts val="0"/>
              </a:spcBef>
              <a:buNone/>
            </a:pPr>
            <a:r>
              <a:t/>
            </a:r>
            <a:endParaRPr sz="1100">
              <a:highlight>
                <a:srgbClr val="FFFFFF"/>
              </a:highlight>
              <a:latin typeface="Verdana"/>
              <a:ea typeface="Verdana"/>
              <a:cs typeface="Verdana"/>
              <a:sym typeface="Verdana"/>
            </a:endParaRPr>
          </a:p>
          <a:p>
            <a:pPr lvl="0">
              <a:spcBef>
                <a:spcPts val="0"/>
              </a:spcBef>
              <a:buClr>
                <a:schemeClr val="dk1"/>
              </a:buClr>
              <a:buSzPct val="100000"/>
              <a:buFont typeface="Arial"/>
              <a:buNone/>
            </a:pPr>
            <a:r>
              <a:t/>
            </a:r>
            <a:endParaRPr sz="1100">
              <a:highlight>
                <a:srgbClr val="FFFFFF"/>
              </a:highlight>
              <a:latin typeface="Verdana"/>
              <a:ea typeface="Verdana"/>
              <a:cs typeface="Verdana"/>
              <a:sym typeface="Verdana"/>
            </a:endParaRPr>
          </a:p>
        </p:txBody>
      </p:sp>
      <p:pic>
        <p:nvPicPr>
          <p:cNvPr id="64" name="Shape 64"/>
          <p:cNvPicPr preferRelativeResize="0"/>
          <p:nvPr/>
        </p:nvPicPr>
        <p:blipFill>
          <a:blip r:embed="rId3">
            <a:alphaModFix/>
          </a:blip>
          <a:stretch>
            <a:fillRect/>
          </a:stretch>
        </p:blipFill>
        <p:spPr>
          <a:xfrm>
            <a:off x="4551849" y="110275"/>
            <a:ext cx="4511875" cy="2553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b="1" lang="en" sz="1800" u="sng">
                <a:solidFill>
                  <a:srgbClr val="000000"/>
                </a:solidFill>
              </a:rPr>
              <a:t>STRATEGIES TO MODIFY CONTENT</a:t>
            </a:r>
            <a:r>
              <a:rPr lang="en" sz="1800">
                <a:solidFill>
                  <a:srgbClr val="000000"/>
                </a:solidFill>
              </a:rPr>
              <a:t> </a:t>
            </a:r>
          </a:p>
        </p:txBody>
      </p:sp>
      <p:sp>
        <p:nvSpPr>
          <p:cNvPr id="198" name="Shape 198"/>
          <p:cNvSpPr txBox="1"/>
          <p:nvPr>
            <p:ph idx="1" type="body"/>
          </p:nvPr>
        </p:nvSpPr>
        <p:spPr>
          <a:xfrm>
            <a:off x="263475" y="845900"/>
            <a:ext cx="8520600" cy="4205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lang="en" sz="1600">
                <a:solidFill>
                  <a:srgbClr val="000000"/>
                </a:solidFill>
              </a:rPr>
              <a:t>Adapt, adjust, and simplify the content in your curriculum. Ask: What do I really want my ELLs to know? By definition, these students cannot learn all of the details of all of the content or they would not be classified as LEP. If we try to teach them everything, they may well end up learning nothing.</a:t>
            </a:r>
          </a:p>
          <a:p>
            <a:pPr lvl="0" rtl="0">
              <a:lnSpc>
                <a:spcPct val="100000"/>
              </a:lnSpc>
              <a:spcBef>
                <a:spcPts val="0"/>
              </a:spcBef>
              <a:spcAft>
                <a:spcPts val="0"/>
              </a:spcAft>
              <a:buNone/>
            </a:pPr>
            <a:r>
              <a:rPr lang="en" sz="1600">
                <a:solidFill>
                  <a:srgbClr val="000000"/>
                </a:solidFill>
              </a:rPr>
              <a:t>Therefore, focus on the principle of “learn more about less.”</a:t>
            </a:r>
          </a:p>
          <a:p>
            <a:pPr lvl="0" rtl="0">
              <a:lnSpc>
                <a:spcPct val="100000"/>
              </a:lnSpc>
              <a:spcBef>
                <a:spcPts val="0"/>
              </a:spcBef>
              <a:spcAft>
                <a:spcPts val="0"/>
              </a:spcAft>
              <a:buNone/>
            </a:pPr>
            <a:r>
              <a:t/>
            </a:r>
            <a:endParaRPr sz="1600">
              <a:solidFill>
                <a:srgbClr val="000000"/>
              </a:solidFill>
            </a:endParaRPr>
          </a:p>
          <a:p>
            <a:pPr lvl="0" rtl="0">
              <a:lnSpc>
                <a:spcPct val="100000"/>
              </a:lnSpc>
              <a:spcBef>
                <a:spcPts val="0"/>
              </a:spcBef>
              <a:spcAft>
                <a:spcPts val="0"/>
              </a:spcAft>
              <a:buNone/>
            </a:pPr>
            <a:r>
              <a:rPr lang="en" sz="1600">
                <a:solidFill>
                  <a:srgbClr val="000000"/>
                </a:solidFill>
              </a:rPr>
              <a:t>• </a:t>
            </a:r>
            <a:r>
              <a:rPr lang="en" sz="1600" u="sng">
                <a:solidFill>
                  <a:srgbClr val="000000"/>
                </a:solidFill>
              </a:rPr>
              <a:t>Select </a:t>
            </a:r>
            <a:r>
              <a:rPr b="1" lang="en" sz="1600" u="sng">
                <a:solidFill>
                  <a:srgbClr val="000000"/>
                </a:solidFill>
              </a:rPr>
              <a:t>Priority</a:t>
            </a:r>
            <a:r>
              <a:rPr lang="en" sz="1600" u="sng">
                <a:solidFill>
                  <a:srgbClr val="000000"/>
                </a:solidFill>
              </a:rPr>
              <a:t> Topics</a:t>
            </a:r>
            <a:r>
              <a:rPr lang="en" sz="1600">
                <a:solidFill>
                  <a:srgbClr val="000000"/>
                </a:solidFill>
              </a:rPr>
              <a:t>—one that recurs at various grade levels or is a concept upon which others are built, e.g., magnetism in science, freedom in social studies, and place value in math</a:t>
            </a:r>
          </a:p>
          <a:p>
            <a:pPr lvl="0" rtl="0">
              <a:lnSpc>
                <a:spcPct val="100000"/>
              </a:lnSpc>
              <a:spcBef>
                <a:spcPts val="0"/>
              </a:spcBef>
              <a:spcAft>
                <a:spcPts val="0"/>
              </a:spcAft>
              <a:buNone/>
            </a:pPr>
            <a:r>
              <a:rPr lang="en" sz="1600">
                <a:solidFill>
                  <a:srgbClr val="000000"/>
                </a:solidFill>
              </a:rPr>
              <a:t>• </a:t>
            </a:r>
            <a:r>
              <a:rPr lang="en" sz="1600" u="sng">
                <a:solidFill>
                  <a:srgbClr val="000000"/>
                </a:solidFill>
              </a:rPr>
              <a:t>Select Topics of Interest</a:t>
            </a:r>
            <a:r>
              <a:rPr lang="en" sz="1600">
                <a:solidFill>
                  <a:srgbClr val="000000"/>
                </a:solidFill>
              </a:rPr>
              <a:t>—topics that relate to students’ personal experiences or prior learning</a:t>
            </a:r>
          </a:p>
          <a:p>
            <a:pPr lvl="0" rtl="0">
              <a:lnSpc>
                <a:spcPct val="100000"/>
              </a:lnSpc>
              <a:spcBef>
                <a:spcPts val="0"/>
              </a:spcBef>
              <a:spcAft>
                <a:spcPts val="0"/>
              </a:spcAft>
              <a:buNone/>
            </a:pPr>
            <a:r>
              <a:rPr lang="en" sz="1600">
                <a:solidFill>
                  <a:srgbClr val="000000"/>
                </a:solidFill>
              </a:rPr>
              <a:t>• </a:t>
            </a:r>
            <a:r>
              <a:rPr lang="en" sz="1600" u="sng">
                <a:solidFill>
                  <a:srgbClr val="000000"/>
                </a:solidFill>
              </a:rPr>
              <a:t>Select </a:t>
            </a:r>
            <a:r>
              <a:rPr b="1" lang="en" sz="1600" u="sng">
                <a:solidFill>
                  <a:srgbClr val="000000"/>
                </a:solidFill>
              </a:rPr>
              <a:t>Practical</a:t>
            </a:r>
            <a:r>
              <a:rPr lang="en" sz="1600" u="sng">
                <a:solidFill>
                  <a:srgbClr val="000000"/>
                </a:solidFill>
              </a:rPr>
              <a:t> Topics</a:t>
            </a:r>
            <a:r>
              <a:rPr lang="en" sz="1600">
                <a:solidFill>
                  <a:srgbClr val="000000"/>
                </a:solidFill>
              </a:rPr>
              <a:t>—topics that are easiest to make comprehensible to ELLs, the ones that best lend themselves to the modifications described here</a:t>
            </a:r>
          </a:p>
          <a:p>
            <a:pPr lvl="0" rtl="0">
              <a:lnSpc>
                <a:spcPct val="100000"/>
              </a:lnSpc>
              <a:spcBef>
                <a:spcPts val="0"/>
              </a:spcBef>
              <a:spcAft>
                <a:spcPts val="0"/>
              </a:spcAft>
              <a:buNone/>
            </a:pPr>
            <a:r>
              <a:rPr lang="en" sz="1600">
                <a:solidFill>
                  <a:srgbClr val="000000"/>
                </a:solidFill>
              </a:rPr>
              <a:t>• </a:t>
            </a:r>
            <a:r>
              <a:rPr lang="en" sz="1600" u="sng">
                <a:solidFill>
                  <a:srgbClr val="000000"/>
                </a:solidFill>
              </a:rPr>
              <a:t>Select </a:t>
            </a:r>
            <a:r>
              <a:rPr b="1" lang="en" sz="1600" u="sng">
                <a:solidFill>
                  <a:srgbClr val="000000"/>
                </a:solidFill>
              </a:rPr>
              <a:t>Challenging</a:t>
            </a:r>
            <a:r>
              <a:rPr lang="en" sz="1600" u="sng">
                <a:solidFill>
                  <a:srgbClr val="000000"/>
                </a:solidFill>
              </a:rPr>
              <a:t> Topics</a:t>
            </a:r>
            <a:r>
              <a:rPr lang="en" sz="1600">
                <a:solidFill>
                  <a:srgbClr val="000000"/>
                </a:solidFill>
              </a:rPr>
              <a:t>—and go for depth not breadth. Have ELLs become “experts” in a narrow section of content, rather than trying to have them master everything in a unit. For example, in a science lesson on the Solar System, the ELL can focus on a single planet; in a Social Studies unit on the Civil War, they can concentrate on a single battle or figure.</a:t>
            </a:r>
          </a:p>
          <a:p>
            <a:pPr lvl="0" rtl="0">
              <a:lnSpc>
                <a:spcPct val="100000"/>
              </a:lnSpc>
              <a:spcBef>
                <a:spcPts val="0"/>
              </a:spcBef>
              <a:spcAft>
                <a:spcPts val="0"/>
              </a:spcAft>
              <a:buNone/>
            </a:pPr>
            <a:r>
              <a:t/>
            </a:r>
            <a:endParaRPr/>
          </a:p>
          <a:p>
            <a:pPr lvl="0" rtl="0" algn="ctr">
              <a:lnSpc>
                <a:spcPct val="100000"/>
              </a:lnSpc>
              <a:spcBef>
                <a:spcPts val="0"/>
              </a:spcBef>
              <a:spcAft>
                <a:spcPts val="0"/>
              </a:spcAft>
              <a:buClr>
                <a:schemeClr val="dk1"/>
              </a:buClr>
              <a:buSzPct val="61111"/>
              <a:buFont typeface="Arial"/>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2" name="Shape 202"/>
        <p:cNvGrpSpPr/>
        <p:nvPr/>
      </p:nvGrpSpPr>
      <p:grpSpPr>
        <a:xfrm>
          <a:off x="0" y="0"/>
          <a:ext cx="0" cy="0"/>
          <a:chOff x="0" y="0"/>
          <a:chExt cx="0" cy="0"/>
        </a:xfrm>
      </p:grpSpPr>
      <p:sp>
        <p:nvSpPr>
          <p:cNvPr id="203" name="Shape 203"/>
          <p:cNvSpPr txBox="1"/>
          <p:nvPr>
            <p:ph type="title"/>
          </p:nvPr>
        </p:nvSpPr>
        <p:spPr>
          <a:xfrm>
            <a:off x="311700" y="174325"/>
            <a:ext cx="8520600" cy="572700"/>
          </a:xfrm>
          <a:prstGeom prst="rect">
            <a:avLst/>
          </a:prstGeom>
        </p:spPr>
        <p:txBody>
          <a:bodyPr anchorCtr="0" anchor="t" bIns="91425" lIns="91425" rIns="91425" tIns="91425">
            <a:noAutofit/>
          </a:bodyPr>
          <a:lstStyle/>
          <a:p>
            <a:pPr lvl="0">
              <a:spcBef>
                <a:spcPts val="0"/>
              </a:spcBef>
              <a:buNone/>
            </a:pPr>
            <a:r>
              <a:rPr b="1" lang="en" sz="1800" u="sng"/>
              <a:t>STRATEGIES TO MODIFY ORAL INSTRUCTION </a:t>
            </a:r>
          </a:p>
        </p:txBody>
      </p:sp>
      <p:sp>
        <p:nvSpPr>
          <p:cNvPr id="204" name="Shape 204"/>
          <p:cNvSpPr txBox="1"/>
          <p:nvPr>
            <p:ph idx="1" type="body"/>
          </p:nvPr>
        </p:nvSpPr>
        <p:spPr>
          <a:xfrm>
            <a:off x="311700" y="661725"/>
            <a:ext cx="8520600" cy="4113300"/>
          </a:xfrm>
          <a:prstGeom prst="rect">
            <a:avLst/>
          </a:prstGeom>
        </p:spPr>
        <p:txBody>
          <a:bodyPr anchorCtr="0" anchor="t" bIns="91425" lIns="91425" rIns="91425" tIns="91425">
            <a:noAutofit/>
          </a:bodyPr>
          <a:lstStyle/>
          <a:p>
            <a:pPr lvl="0">
              <a:lnSpc>
                <a:spcPct val="100000"/>
              </a:lnSpc>
              <a:spcBef>
                <a:spcPts val="0"/>
              </a:spcBef>
              <a:buClr>
                <a:schemeClr val="dk1"/>
              </a:buClr>
              <a:buSzPct val="73333"/>
              <a:buFont typeface="Arial"/>
              <a:buNone/>
            </a:pPr>
            <a:r>
              <a:rPr i="1" lang="en" sz="1500">
                <a:solidFill>
                  <a:srgbClr val="000000"/>
                </a:solidFill>
              </a:rPr>
              <a:t>ELLs are often working to translate what they hear (English) into what they understand (their primary language). Complicating this “double duty” is the fact that while working on the meaning of one sentence, they then completely miss the next thing the teacher says. For ELLs, then, how the teacher speaks is as important as what the teacher says.</a:t>
            </a:r>
          </a:p>
          <a:p>
            <a:pPr lvl="0">
              <a:lnSpc>
                <a:spcPct val="100000"/>
              </a:lnSpc>
              <a:spcBef>
                <a:spcPts val="0"/>
              </a:spcBef>
              <a:buClr>
                <a:schemeClr val="dk1"/>
              </a:buClr>
              <a:buSzPct val="68750"/>
              <a:buFont typeface="Arial"/>
              <a:buNone/>
            </a:pPr>
            <a:r>
              <a:rPr lang="en" sz="1600">
                <a:solidFill>
                  <a:srgbClr val="000000"/>
                </a:solidFill>
              </a:rPr>
              <a:t>• </a:t>
            </a:r>
            <a:r>
              <a:rPr lang="en" sz="1600" u="sng">
                <a:solidFill>
                  <a:srgbClr val="000000"/>
                </a:solidFill>
              </a:rPr>
              <a:t>Change the </a:t>
            </a:r>
            <a:r>
              <a:rPr b="1" lang="en" sz="1600" u="sng">
                <a:solidFill>
                  <a:srgbClr val="000000"/>
                </a:solidFill>
              </a:rPr>
              <a:t>Pace</a:t>
            </a:r>
            <a:r>
              <a:rPr lang="en" sz="1600" u="sng">
                <a:solidFill>
                  <a:srgbClr val="000000"/>
                </a:solidFill>
              </a:rPr>
              <a:t> of Your Speech</a:t>
            </a:r>
            <a:r>
              <a:rPr lang="en" sz="1600">
                <a:solidFill>
                  <a:srgbClr val="000000"/>
                </a:solidFill>
              </a:rPr>
              <a:t> - Slow Down - Speak at a slightly slower, but not unnatural pace; pause for an extra second or two to give students a chance to process the oral language and catch up.</a:t>
            </a:r>
          </a:p>
          <a:p>
            <a:pPr lvl="0">
              <a:lnSpc>
                <a:spcPct val="100000"/>
              </a:lnSpc>
              <a:spcBef>
                <a:spcPts val="0"/>
              </a:spcBef>
              <a:buClr>
                <a:schemeClr val="dk1"/>
              </a:buClr>
              <a:buSzPct val="68750"/>
              <a:buFont typeface="Arial"/>
              <a:buNone/>
            </a:pPr>
            <a:r>
              <a:rPr lang="en" sz="1600">
                <a:solidFill>
                  <a:srgbClr val="000000"/>
                </a:solidFill>
              </a:rPr>
              <a:t>o </a:t>
            </a:r>
            <a:r>
              <a:rPr b="1" lang="en" sz="1600" u="sng">
                <a:solidFill>
                  <a:srgbClr val="000000"/>
                </a:solidFill>
              </a:rPr>
              <a:t>Enunciate</a:t>
            </a:r>
            <a:r>
              <a:rPr lang="en" sz="1600">
                <a:solidFill>
                  <a:srgbClr val="000000"/>
                </a:solidFill>
              </a:rPr>
              <a:t> - Try to speak as clearly as possible, vary the pitch of your speech, and emphasize key words, as if underlining them in a text. Do not raise your voice.</a:t>
            </a:r>
          </a:p>
          <a:p>
            <a:pPr lvl="0" rtl="0">
              <a:lnSpc>
                <a:spcPct val="100000"/>
              </a:lnSpc>
              <a:spcBef>
                <a:spcPts val="0"/>
              </a:spcBef>
              <a:buNone/>
            </a:pPr>
            <a:r>
              <a:rPr lang="en" sz="1600">
                <a:solidFill>
                  <a:srgbClr val="000000"/>
                </a:solidFill>
              </a:rPr>
              <a:t>• </a:t>
            </a:r>
            <a:r>
              <a:rPr b="1" lang="en" sz="1600" u="sng">
                <a:solidFill>
                  <a:srgbClr val="000000"/>
                </a:solidFill>
              </a:rPr>
              <a:t>Simplify</a:t>
            </a:r>
            <a:r>
              <a:rPr lang="en" sz="1600" u="sng">
                <a:solidFill>
                  <a:srgbClr val="000000"/>
                </a:solidFill>
              </a:rPr>
              <a:t> Your Speech</a:t>
            </a:r>
            <a:r>
              <a:rPr lang="en" sz="1600">
                <a:solidFill>
                  <a:srgbClr val="000000"/>
                </a:solidFill>
              </a:rPr>
              <a:t> - Avoid contractions - Use Fewer Pronouns - Use Simpler Words - </a:t>
            </a:r>
            <a:r>
              <a:rPr lang="en" sz="1600">
                <a:solidFill>
                  <a:schemeClr val="dk1"/>
                </a:solidFill>
              </a:rPr>
              <a:t>Simplify Your Sentence Structure</a:t>
            </a:r>
          </a:p>
          <a:p>
            <a:pPr lvl="0" rtl="0">
              <a:lnSpc>
                <a:spcPct val="100000"/>
              </a:lnSpc>
              <a:spcBef>
                <a:spcPts val="0"/>
              </a:spcBef>
              <a:buNone/>
            </a:pPr>
            <a:r>
              <a:rPr lang="en" sz="1600">
                <a:solidFill>
                  <a:srgbClr val="000000"/>
                </a:solidFill>
              </a:rPr>
              <a:t>o </a:t>
            </a:r>
            <a:r>
              <a:rPr lang="en" sz="1600" u="sng">
                <a:solidFill>
                  <a:srgbClr val="000000"/>
                </a:solidFill>
              </a:rPr>
              <a:t>Teach the Meanings of Words or phrases that are Used in Different Ways</a:t>
            </a:r>
            <a:r>
              <a:rPr lang="en" sz="1600">
                <a:solidFill>
                  <a:srgbClr val="000000"/>
                </a:solidFill>
              </a:rPr>
              <a:t>-  </a:t>
            </a:r>
            <a:r>
              <a:rPr b="1" i="1" lang="en" sz="1600">
                <a:solidFill>
                  <a:srgbClr val="000000"/>
                </a:solidFill>
              </a:rPr>
              <a:t>Explain and Limit Idioms</a:t>
            </a:r>
            <a:r>
              <a:rPr b="1" i="1" lang="en" sz="1400">
                <a:solidFill>
                  <a:srgbClr val="000000"/>
                </a:solidFill>
              </a:rPr>
              <a:t>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8" name="Shape 208"/>
        <p:cNvGrpSpPr/>
        <p:nvPr/>
      </p:nvGrpSpPr>
      <p:grpSpPr>
        <a:xfrm>
          <a:off x="0" y="0"/>
          <a:ext cx="0" cy="0"/>
          <a:chOff x="0" y="0"/>
          <a:chExt cx="0" cy="0"/>
        </a:xfrm>
      </p:grpSpPr>
      <p:sp>
        <p:nvSpPr>
          <p:cNvPr id="209" name="Shape 209"/>
          <p:cNvSpPr txBox="1"/>
          <p:nvPr>
            <p:ph type="title"/>
          </p:nvPr>
        </p:nvSpPr>
        <p:spPr>
          <a:xfrm>
            <a:off x="311700" y="48625"/>
            <a:ext cx="8520600" cy="572700"/>
          </a:xfrm>
          <a:prstGeom prst="rect">
            <a:avLst/>
          </a:prstGeom>
        </p:spPr>
        <p:txBody>
          <a:bodyPr anchorCtr="0" anchor="t" bIns="91425" lIns="91425" rIns="91425" tIns="91425">
            <a:noAutofit/>
          </a:bodyPr>
          <a:lstStyle/>
          <a:p>
            <a:pPr lvl="0">
              <a:spcBef>
                <a:spcPts val="0"/>
              </a:spcBef>
              <a:buNone/>
            </a:pPr>
            <a:r>
              <a:rPr b="1" lang="en" sz="2400" u="sng"/>
              <a:t>More Strategies to Use with ELLs</a:t>
            </a:r>
          </a:p>
        </p:txBody>
      </p:sp>
      <p:sp>
        <p:nvSpPr>
          <p:cNvPr id="210" name="Shape 210"/>
          <p:cNvSpPr txBox="1"/>
          <p:nvPr>
            <p:ph idx="1" type="body"/>
          </p:nvPr>
        </p:nvSpPr>
        <p:spPr>
          <a:xfrm>
            <a:off x="240625" y="525675"/>
            <a:ext cx="8662800" cy="4374300"/>
          </a:xfrm>
          <a:prstGeom prst="rect">
            <a:avLst/>
          </a:prstGeom>
        </p:spPr>
        <p:txBody>
          <a:bodyPr anchorCtr="0" anchor="t" bIns="91425" lIns="91425" rIns="91425" tIns="91425">
            <a:noAutofit/>
          </a:bodyPr>
          <a:lstStyle/>
          <a:p>
            <a:pPr lvl="0">
              <a:lnSpc>
                <a:spcPct val="100000"/>
              </a:lnSpc>
              <a:spcBef>
                <a:spcPts val="0"/>
              </a:spcBef>
              <a:buClr>
                <a:schemeClr val="dk1"/>
              </a:buClr>
              <a:buSzPct val="84615"/>
              <a:buFont typeface="Arial"/>
              <a:buNone/>
            </a:pPr>
            <a:r>
              <a:rPr lang="en" sz="1300">
                <a:solidFill>
                  <a:srgbClr val="000000"/>
                </a:solidFill>
              </a:rPr>
              <a:t>• </a:t>
            </a:r>
            <a:r>
              <a:rPr lang="en" sz="1300" u="sng">
                <a:solidFill>
                  <a:srgbClr val="000000"/>
                </a:solidFill>
              </a:rPr>
              <a:t>Enhance Your Words</a:t>
            </a:r>
            <a:r>
              <a:rPr lang="en" sz="1300">
                <a:solidFill>
                  <a:srgbClr val="000000"/>
                </a:solidFill>
              </a:rPr>
              <a:t> - </a:t>
            </a:r>
            <a:r>
              <a:rPr b="1" lang="en" sz="1300">
                <a:solidFill>
                  <a:srgbClr val="000000"/>
                </a:solidFill>
              </a:rPr>
              <a:t>Use Gestures</a:t>
            </a:r>
            <a:r>
              <a:rPr lang="en" sz="1300">
                <a:solidFill>
                  <a:srgbClr val="000000"/>
                </a:solidFill>
              </a:rPr>
              <a:t> Make oral language a visual experience by using hand gestures </a:t>
            </a:r>
            <a:r>
              <a:rPr b="1" i="1" lang="en" sz="1300">
                <a:solidFill>
                  <a:srgbClr val="000000"/>
                </a:solidFill>
              </a:rPr>
              <a:t>and facial expressions</a:t>
            </a:r>
            <a:r>
              <a:rPr lang="en" sz="1300">
                <a:solidFill>
                  <a:srgbClr val="000000"/>
                </a:solidFill>
              </a:rPr>
              <a:t> (but try to make it part of your usual style so that you do not appear to be singling out the ELLs for this “special” visual enhancement).</a:t>
            </a:r>
          </a:p>
          <a:p>
            <a:pPr lvl="0">
              <a:lnSpc>
                <a:spcPct val="100000"/>
              </a:lnSpc>
              <a:spcBef>
                <a:spcPts val="0"/>
              </a:spcBef>
              <a:buClr>
                <a:schemeClr val="dk1"/>
              </a:buClr>
              <a:buSzPct val="84615"/>
              <a:buFont typeface="Arial"/>
              <a:buNone/>
            </a:pPr>
            <a:r>
              <a:rPr lang="en" sz="1300">
                <a:solidFill>
                  <a:srgbClr val="000000"/>
                </a:solidFill>
              </a:rPr>
              <a:t>o </a:t>
            </a:r>
            <a:r>
              <a:rPr lang="en" sz="1300" u="sng">
                <a:solidFill>
                  <a:srgbClr val="000000"/>
                </a:solidFill>
              </a:rPr>
              <a:t>Use </a:t>
            </a:r>
            <a:r>
              <a:rPr b="1" lang="en" sz="1300" u="sng">
                <a:solidFill>
                  <a:srgbClr val="000000"/>
                </a:solidFill>
              </a:rPr>
              <a:t>Visuals and Graphics</a:t>
            </a:r>
            <a:r>
              <a:rPr lang="en" sz="1300" u="sng">
                <a:solidFill>
                  <a:srgbClr val="000000"/>
                </a:solidFill>
              </a:rPr>
              <a:t> Whenever possible</a:t>
            </a:r>
            <a:r>
              <a:rPr lang="en" sz="1300">
                <a:solidFill>
                  <a:srgbClr val="000000"/>
                </a:solidFill>
              </a:rPr>
              <a:t> - write on the board, use pictures, real objects, maps, graphs or anything else that would visually enhance your words. This will help contextualize your speech.</a:t>
            </a:r>
          </a:p>
          <a:p>
            <a:pPr lvl="0">
              <a:lnSpc>
                <a:spcPct val="100000"/>
              </a:lnSpc>
              <a:spcBef>
                <a:spcPts val="0"/>
              </a:spcBef>
              <a:buClr>
                <a:schemeClr val="dk1"/>
              </a:buClr>
              <a:buSzPct val="84615"/>
              <a:buFont typeface="Arial"/>
              <a:buNone/>
            </a:pPr>
            <a:r>
              <a:rPr lang="en" sz="1300">
                <a:solidFill>
                  <a:srgbClr val="000000"/>
                </a:solidFill>
              </a:rPr>
              <a:t>o </a:t>
            </a:r>
            <a:r>
              <a:rPr lang="en" sz="1300" u="sng">
                <a:solidFill>
                  <a:srgbClr val="000000"/>
                </a:solidFill>
              </a:rPr>
              <a:t>Use </a:t>
            </a:r>
            <a:r>
              <a:rPr b="1" lang="en" sz="1300" u="sng">
                <a:solidFill>
                  <a:srgbClr val="000000"/>
                </a:solidFill>
              </a:rPr>
              <a:t>Repetition and Paraphrase; Emphasize key points</a:t>
            </a:r>
            <a:r>
              <a:rPr lang="en" sz="1300">
                <a:solidFill>
                  <a:srgbClr val="000000"/>
                </a:solidFill>
              </a:rPr>
              <a:t> by summarizing or repeating them several times during class and not just at the end. Ask: “So, why was _______ important?” “Who can explain the process we just saw?”</a:t>
            </a:r>
          </a:p>
          <a:p>
            <a:pPr lvl="0">
              <a:lnSpc>
                <a:spcPct val="100000"/>
              </a:lnSpc>
              <a:spcBef>
                <a:spcPts val="0"/>
              </a:spcBef>
              <a:buClr>
                <a:schemeClr val="dk1"/>
              </a:buClr>
              <a:buSzPct val="84615"/>
              <a:buFont typeface="Arial"/>
              <a:buNone/>
            </a:pPr>
            <a:r>
              <a:rPr lang="en" sz="1300">
                <a:solidFill>
                  <a:srgbClr val="000000"/>
                </a:solidFill>
              </a:rPr>
              <a:t>• </a:t>
            </a:r>
            <a:r>
              <a:rPr b="1" i="1" lang="en" sz="1300" u="sng">
                <a:solidFill>
                  <a:srgbClr val="000000"/>
                </a:solidFill>
              </a:rPr>
              <a:t>Check for Comprehension</a:t>
            </a:r>
            <a:r>
              <a:rPr lang="en" sz="1300">
                <a:solidFill>
                  <a:srgbClr val="000000"/>
                </a:solidFill>
              </a:rPr>
              <a:t> - Avoid asking, “Do you have any questions?” This can make those who do have questions avoid looking “stupid” by simply keeping their mouths shut. Instead, expect questions by saying, “OK, question time. What questions do you have for me?” Reinforce by answering, “Great question. Thanks for asking that!”</a:t>
            </a:r>
          </a:p>
          <a:p>
            <a:pPr lvl="0">
              <a:lnSpc>
                <a:spcPct val="100000"/>
              </a:lnSpc>
              <a:spcBef>
                <a:spcPts val="0"/>
              </a:spcBef>
              <a:buClr>
                <a:schemeClr val="dk1"/>
              </a:buClr>
              <a:buSzPct val="84615"/>
              <a:buFont typeface="Arial"/>
              <a:buNone/>
            </a:pPr>
            <a:r>
              <a:rPr lang="en" sz="1300">
                <a:solidFill>
                  <a:srgbClr val="000000"/>
                </a:solidFill>
              </a:rPr>
              <a:t>• </a:t>
            </a:r>
            <a:r>
              <a:rPr lang="en" sz="1300" u="sng">
                <a:solidFill>
                  <a:srgbClr val="000000"/>
                </a:solidFill>
              </a:rPr>
              <a:t>Give </a:t>
            </a:r>
            <a:r>
              <a:rPr b="1" lang="en" sz="1300" u="sng">
                <a:solidFill>
                  <a:srgbClr val="000000"/>
                </a:solidFill>
              </a:rPr>
              <a:t>Clear and Consistent Directions</a:t>
            </a:r>
            <a:r>
              <a:rPr lang="en" sz="1300">
                <a:solidFill>
                  <a:srgbClr val="000000"/>
                </a:solidFill>
              </a:rPr>
              <a:t> - State what you want students to do in a simple, step-by-step manner - Support your words with written directions and keep these in view during the lesson. - Model the process and the product so they can see exactly what to do and what the result should look like.- Check for comprehension by asking students to repeat what they are expected to do.</a:t>
            </a:r>
          </a:p>
          <a:p>
            <a:pPr lvl="0">
              <a:lnSpc>
                <a:spcPct val="100000"/>
              </a:lnSpc>
              <a:spcBef>
                <a:spcPts val="0"/>
              </a:spcBef>
              <a:buClr>
                <a:schemeClr val="dk1"/>
              </a:buClr>
              <a:buSzPct val="84615"/>
              <a:buFont typeface="Arial"/>
              <a:buNone/>
            </a:pPr>
            <a:r>
              <a:rPr lang="en" sz="1300">
                <a:solidFill>
                  <a:srgbClr val="000000"/>
                </a:solidFill>
              </a:rPr>
              <a:t>• </a:t>
            </a:r>
            <a:r>
              <a:rPr lang="en" sz="1300" u="sng">
                <a:solidFill>
                  <a:srgbClr val="000000"/>
                </a:solidFill>
              </a:rPr>
              <a:t>Develop and Maintain </a:t>
            </a:r>
            <a:r>
              <a:rPr b="1" lang="en" sz="1300" u="sng">
                <a:solidFill>
                  <a:srgbClr val="000000"/>
                </a:solidFill>
              </a:rPr>
              <a:t>Routines</a:t>
            </a:r>
            <a:r>
              <a:rPr lang="en" sz="1300">
                <a:solidFill>
                  <a:srgbClr val="000000"/>
                </a:solidFill>
              </a:rPr>
              <a:t> - All of your students will benefit from knowing what happens each day, but especially the English Language Learners.</a:t>
            </a:r>
          </a:p>
          <a:p>
            <a:pPr lvl="0">
              <a:lnSpc>
                <a:spcPct val="100000"/>
              </a:lnSpc>
              <a:spcBef>
                <a:spcPts val="0"/>
              </a:spcBef>
              <a:buNone/>
            </a:pPr>
            <a:r>
              <a:t/>
            </a:r>
            <a:endParaRPr sz="14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239200" y="138900"/>
            <a:ext cx="8520600" cy="572700"/>
          </a:xfrm>
          <a:prstGeom prst="rect">
            <a:avLst/>
          </a:prstGeom>
        </p:spPr>
        <p:txBody>
          <a:bodyPr anchorCtr="0" anchor="t" bIns="91425" lIns="91425" rIns="91425" tIns="91425">
            <a:noAutofit/>
          </a:bodyPr>
          <a:lstStyle/>
          <a:p>
            <a:pPr lvl="0">
              <a:spcBef>
                <a:spcPts val="0"/>
              </a:spcBef>
              <a:buNone/>
            </a:pPr>
            <a:r>
              <a:rPr lang="en" sz="2400" u="sng"/>
              <a:t>STRATEGIES TO MODIFY THE LANGUAGE OF TEXT</a:t>
            </a:r>
          </a:p>
        </p:txBody>
      </p:sp>
      <p:sp>
        <p:nvSpPr>
          <p:cNvPr id="216" name="Shape 216"/>
          <p:cNvSpPr txBox="1"/>
          <p:nvPr>
            <p:ph idx="1" type="body"/>
          </p:nvPr>
        </p:nvSpPr>
        <p:spPr>
          <a:xfrm>
            <a:off x="120325" y="669075"/>
            <a:ext cx="8903400" cy="4253400"/>
          </a:xfrm>
          <a:prstGeom prst="rect">
            <a:avLst/>
          </a:prstGeom>
        </p:spPr>
        <p:txBody>
          <a:bodyPr anchorCtr="0" anchor="t" bIns="91425" lIns="91425" rIns="91425" tIns="91425">
            <a:noAutofit/>
          </a:bodyPr>
          <a:lstStyle/>
          <a:p>
            <a:pPr lvl="0">
              <a:lnSpc>
                <a:spcPct val="100000"/>
              </a:lnSpc>
              <a:spcBef>
                <a:spcPts val="0"/>
              </a:spcBef>
              <a:buClr>
                <a:schemeClr val="dk1"/>
              </a:buClr>
              <a:buSzPct val="91666"/>
              <a:buFont typeface="Arial"/>
              <a:buNone/>
            </a:pPr>
            <a:r>
              <a:rPr lang="en" sz="1200">
                <a:solidFill>
                  <a:srgbClr val="000000"/>
                </a:solidFill>
              </a:rPr>
              <a:t>• </a:t>
            </a:r>
            <a:r>
              <a:rPr b="1" lang="en" sz="1200" u="sng">
                <a:solidFill>
                  <a:srgbClr val="000000"/>
                </a:solidFill>
              </a:rPr>
              <a:t>Explicitly Teach how to access info</a:t>
            </a:r>
            <a:r>
              <a:rPr lang="en" sz="1200" u="sng">
                <a:solidFill>
                  <a:srgbClr val="000000"/>
                </a:solidFill>
              </a:rPr>
              <a:t> in Textbooks &amp; Online Articles</a:t>
            </a:r>
            <a:r>
              <a:rPr lang="en" sz="1200">
                <a:solidFill>
                  <a:srgbClr val="000000"/>
                </a:solidFill>
              </a:rPr>
              <a:t> -  chapter titles, section headings, text boxes, highlighted or bolded terms, diagrams, outlines, summaries, discussion questions, glossaries, bilingual resource/dictionary links etc. </a:t>
            </a:r>
          </a:p>
          <a:p>
            <a:pPr lvl="0">
              <a:lnSpc>
                <a:spcPct val="100000"/>
              </a:lnSpc>
              <a:spcBef>
                <a:spcPts val="0"/>
              </a:spcBef>
              <a:buClr>
                <a:schemeClr val="dk1"/>
              </a:buClr>
              <a:buSzPct val="91666"/>
              <a:buFont typeface="Arial"/>
              <a:buNone/>
            </a:pPr>
            <a:r>
              <a:rPr lang="en" sz="1200">
                <a:solidFill>
                  <a:srgbClr val="000000"/>
                </a:solidFill>
              </a:rPr>
              <a:t>• </a:t>
            </a:r>
            <a:r>
              <a:rPr lang="en" sz="1200" u="sng">
                <a:solidFill>
                  <a:srgbClr val="000000"/>
                </a:solidFill>
              </a:rPr>
              <a:t>Pre-teach Select Vocabulary</a:t>
            </a:r>
            <a:r>
              <a:rPr lang="en" sz="1200">
                <a:solidFill>
                  <a:srgbClr val="000000"/>
                </a:solidFill>
              </a:rPr>
              <a:t> - select vocabulary that may be difficult or technical, as well as key concepts, and teach these to the whole group . You can also have students create their own personal dictionaries of new and important terms.</a:t>
            </a:r>
          </a:p>
          <a:p>
            <a:pPr lvl="0" rtl="0">
              <a:lnSpc>
                <a:spcPct val="100000"/>
              </a:lnSpc>
              <a:spcBef>
                <a:spcPts val="0"/>
              </a:spcBef>
              <a:buNone/>
            </a:pPr>
            <a:r>
              <a:rPr lang="en" sz="1200">
                <a:solidFill>
                  <a:srgbClr val="000000"/>
                </a:solidFill>
              </a:rPr>
              <a:t>• </a:t>
            </a:r>
            <a:r>
              <a:rPr lang="en" sz="1200" u="sng">
                <a:solidFill>
                  <a:srgbClr val="000000"/>
                </a:solidFill>
              </a:rPr>
              <a:t>Highlight Important Concepts</a:t>
            </a:r>
            <a:r>
              <a:rPr lang="en" sz="1200">
                <a:solidFill>
                  <a:srgbClr val="000000"/>
                </a:solidFill>
              </a:rPr>
              <a:t> - Make an </a:t>
            </a:r>
            <a:r>
              <a:rPr b="1" i="1" lang="en" sz="1200">
                <a:solidFill>
                  <a:srgbClr val="000000"/>
                </a:solidFill>
              </a:rPr>
              <a:t>outlines, Cornell Notes or Powerpoints</a:t>
            </a:r>
            <a:r>
              <a:rPr lang="en" sz="1200">
                <a:solidFill>
                  <a:srgbClr val="000000"/>
                </a:solidFill>
              </a:rPr>
              <a:t> for important chapters/articles. Offer buddy students extra credit if they will work with ELL students in making partner notes of articles/chapters that you don’t have the time to do with the whole class. A bilingual peer may be asked to translate concepts and information from the text for newcomers and other non-fluent ELLs.</a:t>
            </a:r>
          </a:p>
          <a:p>
            <a:pPr lvl="0">
              <a:lnSpc>
                <a:spcPct val="100000"/>
              </a:lnSpc>
              <a:spcBef>
                <a:spcPts val="0"/>
              </a:spcBef>
              <a:buClr>
                <a:schemeClr val="dk1"/>
              </a:buClr>
              <a:buSzPct val="91666"/>
              <a:buFont typeface="Arial"/>
              <a:buNone/>
            </a:pPr>
            <a:r>
              <a:rPr lang="en" sz="1200">
                <a:solidFill>
                  <a:srgbClr val="000000"/>
                </a:solidFill>
              </a:rPr>
              <a:t>• </a:t>
            </a:r>
            <a:r>
              <a:rPr b="1" lang="en" sz="1200" u="sng">
                <a:solidFill>
                  <a:srgbClr val="000000"/>
                </a:solidFill>
              </a:rPr>
              <a:t>Group Students to Discuss</a:t>
            </a:r>
            <a:r>
              <a:rPr lang="en" sz="1200" u="sng">
                <a:solidFill>
                  <a:srgbClr val="000000"/>
                </a:solidFill>
              </a:rPr>
              <a:t> the Text, Lab Questions, Introductory/“Do Now” Questions, etc</a:t>
            </a:r>
            <a:r>
              <a:rPr lang="en" sz="1200">
                <a:solidFill>
                  <a:srgbClr val="000000"/>
                </a:solidFill>
              </a:rPr>
              <a:t>, - Many students learn more from small group discussions, where the language demands are less and the social/embarrassment stakes are lower, than they do in a more formalized, whole group question-and-answer exchange with the teacher.</a:t>
            </a:r>
          </a:p>
          <a:p>
            <a:pPr lvl="0">
              <a:lnSpc>
                <a:spcPct val="100000"/>
              </a:lnSpc>
              <a:spcBef>
                <a:spcPts val="0"/>
              </a:spcBef>
              <a:buClr>
                <a:schemeClr val="dk1"/>
              </a:buClr>
              <a:buSzPct val="91666"/>
              <a:buFont typeface="Arial"/>
              <a:buNone/>
            </a:pPr>
            <a:r>
              <a:rPr lang="en" sz="1200">
                <a:solidFill>
                  <a:srgbClr val="000000"/>
                </a:solidFill>
              </a:rPr>
              <a:t>• </a:t>
            </a:r>
            <a:r>
              <a:rPr lang="en" sz="1200" u="sng">
                <a:solidFill>
                  <a:srgbClr val="000000"/>
                </a:solidFill>
              </a:rPr>
              <a:t>Have your class use </a:t>
            </a:r>
            <a:r>
              <a:rPr b="1" lang="en" sz="1200" u="sng">
                <a:solidFill>
                  <a:srgbClr val="000000"/>
                </a:solidFill>
              </a:rPr>
              <a:t>Subject Notebooks</a:t>
            </a:r>
            <a:r>
              <a:rPr lang="en" sz="1200" u="sng">
                <a:solidFill>
                  <a:srgbClr val="000000"/>
                </a:solidFill>
              </a:rPr>
              <a:t>, Learning Logs, </a:t>
            </a:r>
            <a:r>
              <a:rPr b="1" lang="en" sz="1200" u="sng">
                <a:solidFill>
                  <a:srgbClr val="000000"/>
                </a:solidFill>
              </a:rPr>
              <a:t>Interactive Notebooks</a:t>
            </a:r>
            <a:r>
              <a:rPr lang="en" sz="1200" u="sng">
                <a:solidFill>
                  <a:srgbClr val="000000"/>
                </a:solidFill>
              </a:rPr>
              <a:t>, and/or Established Note sections in Multiple Subject binders</a:t>
            </a:r>
            <a:r>
              <a:rPr lang="en" sz="1200">
                <a:solidFill>
                  <a:srgbClr val="000000"/>
                </a:solidFill>
              </a:rPr>
              <a:t> - Option a) Have students record their notes, key diagrams, “Do Now”/ Exploratory questions, reactions to the text, etc. in a daily journal. Option b) Have students set up established areas in notebooks/binders for “Cornell/Text Notes”, “Diagrams/Flowcharts/Test Review Summaries”, “Key Vocabulary” and a “Questions I Want to Know/Test Corrections/Help me with this!” area. </a:t>
            </a:r>
            <a:r>
              <a:rPr lang="en" sz="1200" u="sng">
                <a:solidFill>
                  <a:srgbClr val="000000"/>
                </a:solidFill>
              </a:rPr>
              <a:t>If you don’t routinely have time to look at student logs/notebooks yourself, allow students time at intervals to meet in groups to discuss their entries (and seek teacher support as necessary)</a:t>
            </a:r>
            <a:r>
              <a:rPr lang="en" sz="1200">
                <a:solidFill>
                  <a:srgbClr val="000000"/>
                </a:solidFill>
              </a:rPr>
              <a:t>. </a:t>
            </a:r>
            <a:r>
              <a:rPr b="1" lang="en" sz="1200">
                <a:solidFill>
                  <a:srgbClr val="000000"/>
                </a:solidFill>
              </a:rPr>
              <a:t>Students can also be required to bring their learning logs/ notebooks/ binders to teacher tutoring sessions</a:t>
            </a:r>
            <a:r>
              <a:rPr lang="en" sz="1200">
                <a:solidFill>
                  <a:srgbClr val="000000"/>
                </a:solidFill>
              </a:rPr>
              <a:t>. The logs/notebooks can clearly serve quite well as notes for test reviews.</a:t>
            </a:r>
          </a:p>
          <a:p>
            <a:pPr lvl="0">
              <a:lnSpc>
                <a:spcPct val="100000"/>
              </a:lnSpc>
              <a:spcBef>
                <a:spcPts val="0"/>
              </a:spcBef>
              <a:buClr>
                <a:schemeClr val="dk1"/>
              </a:buClr>
              <a:buSzPct val="91666"/>
              <a:buFont typeface="Arial"/>
              <a:buNone/>
            </a:pPr>
            <a:r>
              <a:t/>
            </a:r>
            <a:endParaRPr sz="1200"/>
          </a:p>
          <a:p>
            <a:pPr lvl="0">
              <a:spcBef>
                <a:spcPts val="0"/>
              </a:spcBef>
              <a:buClr>
                <a:schemeClr val="dk1"/>
              </a:buClr>
              <a:buSzPct val="91666"/>
              <a:buFont typeface="Arial"/>
              <a:buNone/>
            </a:pPr>
            <a:r>
              <a:t/>
            </a:r>
            <a:endParaRPr sz="1200"/>
          </a:p>
          <a:p>
            <a:pPr lvl="0">
              <a:spcBef>
                <a:spcPts val="0"/>
              </a:spcBef>
              <a:buNone/>
            </a:pPr>
            <a:r>
              <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0" name="Shape 220"/>
        <p:cNvGrpSpPr/>
        <p:nvPr/>
      </p:nvGrpSpPr>
      <p:grpSpPr>
        <a:xfrm>
          <a:off x="0" y="0"/>
          <a:ext cx="0" cy="0"/>
          <a:chOff x="0" y="0"/>
          <a:chExt cx="0" cy="0"/>
        </a:xfrm>
      </p:grpSpPr>
      <p:sp>
        <p:nvSpPr>
          <p:cNvPr id="221" name="Shape 22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sz="2400"/>
              <a:t>STRATEGIES TO MODIFY WRITTEN ASSIGNMENTS</a:t>
            </a:r>
          </a:p>
        </p:txBody>
      </p:sp>
      <p:sp>
        <p:nvSpPr>
          <p:cNvPr id="222" name="Shape 222"/>
          <p:cNvSpPr txBox="1"/>
          <p:nvPr>
            <p:ph idx="1" type="body"/>
          </p:nvPr>
        </p:nvSpPr>
        <p:spPr>
          <a:xfrm>
            <a:off x="311700" y="1295350"/>
            <a:ext cx="8520600" cy="3607500"/>
          </a:xfrm>
          <a:prstGeom prst="rect">
            <a:avLst/>
          </a:prstGeom>
        </p:spPr>
        <p:txBody>
          <a:bodyPr anchorCtr="0" anchor="t" bIns="91425" lIns="91425" rIns="91425" tIns="91425">
            <a:noAutofit/>
          </a:bodyPr>
          <a:lstStyle/>
          <a:p>
            <a:pPr lvl="0" rtl="0">
              <a:lnSpc>
                <a:spcPct val="100000"/>
              </a:lnSpc>
              <a:spcBef>
                <a:spcPts val="0"/>
              </a:spcBef>
              <a:buNone/>
            </a:pPr>
            <a:r>
              <a:rPr b="1" lang="en" sz="1400">
                <a:solidFill>
                  <a:srgbClr val="000000"/>
                </a:solidFill>
              </a:rPr>
              <a:t>Goal:</a:t>
            </a:r>
            <a:r>
              <a:rPr lang="en" sz="1400">
                <a:solidFill>
                  <a:srgbClr val="000000"/>
                </a:solidFill>
              </a:rPr>
              <a:t> </a:t>
            </a:r>
            <a:r>
              <a:rPr i="1" lang="en" sz="1400">
                <a:solidFill>
                  <a:srgbClr val="000000"/>
                </a:solidFill>
              </a:rPr>
              <a:t>To create challenging assignments that teach content but keep the language as simple as possible.</a:t>
            </a:r>
          </a:p>
          <a:p>
            <a:pPr lvl="0" rtl="0">
              <a:lnSpc>
                <a:spcPct val="100000"/>
              </a:lnSpc>
              <a:spcBef>
                <a:spcPts val="0"/>
              </a:spcBef>
              <a:buNone/>
            </a:pPr>
            <a:r>
              <a:rPr b="1" lang="en" sz="1400" u="sng">
                <a:solidFill>
                  <a:srgbClr val="000000"/>
                </a:solidFill>
              </a:rPr>
              <a:t>Strategies to use with regular, Whole Class Assignments:</a:t>
            </a:r>
          </a:p>
          <a:p>
            <a:pPr lvl="0" rtl="0">
              <a:lnSpc>
                <a:spcPct val="100000"/>
              </a:lnSpc>
              <a:spcBef>
                <a:spcPts val="0"/>
              </a:spcBef>
              <a:buNone/>
            </a:pPr>
            <a:r>
              <a:rPr lang="en" sz="1400">
                <a:solidFill>
                  <a:srgbClr val="000000"/>
                </a:solidFill>
              </a:rPr>
              <a:t>o Provide a </a:t>
            </a:r>
            <a:r>
              <a:rPr b="1" lang="en" sz="1400">
                <a:solidFill>
                  <a:srgbClr val="000000"/>
                </a:solidFill>
              </a:rPr>
              <a:t>Word Bank</a:t>
            </a:r>
            <a:r>
              <a:rPr lang="en" sz="1400">
                <a:solidFill>
                  <a:srgbClr val="000000"/>
                </a:solidFill>
              </a:rPr>
              <a:t> (of key content words, descriptors &amp; important transitional phrases)</a:t>
            </a:r>
          </a:p>
          <a:p>
            <a:pPr lvl="0" rtl="0">
              <a:lnSpc>
                <a:spcPct val="100000"/>
              </a:lnSpc>
              <a:spcBef>
                <a:spcPts val="0"/>
              </a:spcBef>
              <a:buNone/>
            </a:pPr>
            <a:r>
              <a:rPr lang="en" sz="1400">
                <a:solidFill>
                  <a:srgbClr val="000000"/>
                </a:solidFill>
              </a:rPr>
              <a:t>o Assign </a:t>
            </a:r>
            <a:r>
              <a:rPr b="1" lang="en" sz="1400">
                <a:solidFill>
                  <a:srgbClr val="000000"/>
                </a:solidFill>
              </a:rPr>
              <a:t>Fewer Questions</a:t>
            </a:r>
            <a:r>
              <a:rPr lang="en" sz="1400">
                <a:solidFill>
                  <a:srgbClr val="000000"/>
                </a:solidFill>
              </a:rPr>
              <a:t> to ELLs - </a:t>
            </a:r>
            <a:r>
              <a:rPr lang="en" sz="1400" u="sng">
                <a:solidFill>
                  <a:srgbClr val="000000"/>
                </a:solidFill>
              </a:rPr>
              <a:t>Select the ones that seem </a:t>
            </a:r>
            <a:r>
              <a:rPr b="1" i="1" lang="en" sz="1400" u="sng">
                <a:solidFill>
                  <a:srgbClr val="000000"/>
                </a:solidFill>
              </a:rPr>
              <a:t>most central to the topic</a:t>
            </a:r>
            <a:r>
              <a:rPr lang="en" sz="1400">
                <a:solidFill>
                  <a:srgbClr val="000000"/>
                </a:solidFill>
              </a:rPr>
              <a:t> </a:t>
            </a:r>
          </a:p>
          <a:p>
            <a:pPr lvl="0" rtl="0">
              <a:lnSpc>
                <a:spcPct val="100000"/>
              </a:lnSpc>
              <a:spcBef>
                <a:spcPts val="0"/>
              </a:spcBef>
              <a:buNone/>
            </a:pPr>
            <a:r>
              <a:rPr lang="en" sz="1400">
                <a:solidFill>
                  <a:srgbClr val="000000"/>
                </a:solidFill>
              </a:rPr>
              <a:t>o </a:t>
            </a:r>
            <a:r>
              <a:rPr lang="en" sz="1400" u="sng">
                <a:solidFill>
                  <a:srgbClr val="000000"/>
                </a:solidFill>
              </a:rPr>
              <a:t>Evaluate for Content Only</a:t>
            </a:r>
            <a:r>
              <a:rPr lang="en" sz="1400">
                <a:solidFill>
                  <a:srgbClr val="000000"/>
                </a:solidFill>
              </a:rPr>
              <a:t> (</a:t>
            </a:r>
            <a:r>
              <a:rPr b="1" i="1" lang="en" sz="1400">
                <a:solidFill>
                  <a:srgbClr val="000000"/>
                </a:solidFill>
              </a:rPr>
              <a:t>Read ELL student work for content, not for grammar.</a:t>
            </a:r>
            <a:r>
              <a:rPr lang="en" sz="1400">
                <a:solidFill>
                  <a:srgbClr val="000000"/>
                </a:solidFill>
              </a:rPr>
              <a:t>) </a:t>
            </a:r>
          </a:p>
          <a:p>
            <a:pPr lvl="0" rtl="0">
              <a:lnSpc>
                <a:spcPct val="100000"/>
              </a:lnSpc>
              <a:spcBef>
                <a:spcPts val="0"/>
              </a:spcBef>
              <a:buNone/>
            </a:pPr>
            <a:r>
              <a:rPr lang="en" sz="1400">
                <a:solidFill>
                  <a:srgbClr val="000000"/>
                </a:solidFill>
              </a:rPr>
              <a:t>o </a:t>
            </a:r>
            <a:r>
              <a:rPr lang="en" sz="1400" u="sng">
                <a:solidFill>
                  <a:srgbClr val="000000"/>
                </a:solidFill>
              </a:rPr>
              <a:t>Provide </a:t>
            </a:r>
            <a:r>
              <a:rPr b="1" lang="en" sz="1400" u="sng">
                <a:solidFill>
                  <a:srgbClr val="000000"/>
                </a:solidFill>
              </a:rPr>
              <a:t>Models and Outlines</a:t>
            </a:r>
            <a:r>
              <a:rPr lang="en" sz="1400">
                <a:solidFill>
                  <a:srgbClr val="000000"/>
                </a:solidFill>
              </a:rPr>
              <a:t>, such as pre-formatted sheets so that ELLs can concentrate on the content and not on creating language to convey the content. (ie. In science, a pre-formatted form might look like this cloze/fill-in-the-blank example:  </a:t>
            </a:r>
          </a:p>
          <a:p>
            <a:pPr lvl="0" rtl="0">
              <a:lnSpc>
                <a:spcPct val="100000"/>
              </a:lnSpc>
              <a:spcBef>
                <a:spcPts val="0"/>
              </a:spcBef>
              <a:buNone/>
            </a:pPr>
            <a:r>
              <a:rPr lang="en" sz="1400">
                <a:solidFill>
                  <a:srgbClr val="000000"/>
                </a:solidFill>
              </a:rPr>
              <a:t>“We wanted to show that __________” and “The first thing we did was ___________________.”</a:t>
            </a:r>
          </a:p>
          <a:p>
            <a:pPr lvl="0" rtl="0">
              <a:lnSpc>
                <a:spcPct val="100000"/>
              </a:lnSpc>
              <a:spcBef>
                <a:spcPts val="0"/>
              </a:spcBef>
              <a:buClr>
                <a:schemeClr val="dk1"/>
              </a:buClr>
              <a:buSzPct val="78571"/>
              <a:buFont typeface="Arial"/>
              <a:buNone/>
            </a:pPr>
            <a:r>
              <a:t/>
            </a:r>
            <a:endParaRPr sz="14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6" name="Shape 226"/>
        <p:cNvGrpSpPr/>
        <p:nvPr/>
      </p:nvGrpSpPr>
      <p:grpSpPr>
        <a:xfrm>
          <a:off x="0" y="0"/>
          <a:ext cx="0" cy="0"/>
          <a:chOff x="0" y="0"/>
          <a:chExt cx="0" cy="0"/>
        </a:xfrm>
      </p:grpSpPr>
      <p:sp>
        <p:nvSpPr>
          <p:cNvPr id="227" name="Shape 2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lnSpc>
                <a:spcPct val="115000"/>
              </a:lnSpc>
              <a:spcBef>
                <a:spcPts val="0"/>
              </a:spcBef>
              <a:spcAft>
                <a:spcPts val="1600"/>
              </a:spcAft>
              <a:buClr>
                <a:schemeClr val="dk1"/>
              </a:buClr>
              <a:buSzPct val="45833"/>
              <a:buFont typeface="Arial"/>
              <a:buNone/>
            </a:pPr>
            <a:r>
              <a:rPr b="1" lang="en" sz="2400">
                <a:solidFill>
                  <a:srgbClr val="000000"/>
                </a:solidFill>
              </a:rPr>
              <a:t>Developing Alternative Assignments</a:t>
            </a:r>
          </a:p>
        </p:txBody>
      </p:sp>
      <p:sp>
        <p:nvSpPr>
          <p:cNvPr id="228" name="Shape 228"/>
          <p:cNvSpPr txBox="1"/>
          <p:nvPr>
            <p:ph idx="1" type="body"/>
          </p:nvPr>
        </p:nvSpPr>
        <p:spPr>
          <a:xfrm>
            <a:off x="311700" y="1152475"/>
            <a:ext cx="8520600" cy="3818100"/>
          </a:xfrm>
          <a:prstGeom prst="rect">
            <a:avLst/>
          </a:prstGeom>
        </p:spPr>
        <p:txBody>
          <a:bodyPr anchorCtr="0" anchor="t" bIns="91425" lIns="91425" rIns="91425" tIns="91425">
            <a:noAutofit/>
          </a:bodyPr>
          <a:lstStyle/>
          <a:p>
            <a:pPr lvl="0">
              <a:lnSpc>
                <a:spcPct val="100000"/>
              </a:lnSpc>
              <a:spcBef>
                <a:spcPts val="0"/>
              </a:spcBef>
              <a:buClr>
                <a:schemeClr val="dk1"/>
              </a:buClr>
              <a:buSzPct val="78571"/>
              <a:buFont typeface="Arial"/>
              <a:buNone/>
            </a:pPr>
            <a:r>
              <a:rPr lang="en"/>
              <a:t> </a:t>
            </a:r>
            <a:r>
              <a:rPr lang="en" sz="1400"/>
              <a:t>o</a:t>
            </a:r>
            <a:r>
              <a:rPr lang="en" sz="1400">
                <a:solidFill>
                  <a:srgbClr val="000000"/>
                </a:solidFill>
              </a:rPr>
              <a:t> </a:t>
            </a:r>
            <a:r>
              <a:rPr lang="en" sz="1400" u="sng">
                <a:solidFill>
                  <a:srgbClr val="000000"/>
                </a:solidFill>
              </a:rPr>
              <a:t>Diagrams, Maps, and Charts</a:t>
            </a:r>
            <a:r>
              <a:rPr lang="en" sz="1400">
                <a:solidFill>
                  <a:srgbClr val="000000"/>
                </a:solidFill>
              </a:rPr>
              <a:t> - In place of descriptive writing, ELLs can complete a map, chart or diagram. Requiring the addition of some words or short phrases may also be appropriate. </a:t>
            </a:r>
            <a:r>
              <a:rPr lang="en" sz="1400" u="sng">
                <a:solidFill>
                  <a:srgbClr val="000000"/>
                </a:solidFill>
              </a:rPr>
              <a:t>Writing may be required in English or a student’s primary language, depending on the ELLs level of proficiency</a:t>
            </a:r>
            <a:r>
              <a:rPr lang="en" sz="1400">
                <a:solidFill>
                  <a:srgbClr val="000000"/>
                </a:solidFill>
              </a:rPr>
              <a:t>.</a:t>
            </a:r>
          </a:p>
          <a:p>
            <a:pPr lvl="0" rtl="0">
              <a:lnSpc>
                <a:spcPct val="100000"/>
              </a:lnSpc>
              <a:spcBef>
                <a:spcPts val="0"/>
              </a:spcBef>
              <a:buNone/>
            </a:pPr>
            <a:r>
              <a:rPr lang="en" sz="1400">
                <a:solidFill>
                  <a:srgbClr val="000000"/>
                </a:solidFill>
              </a:rPr>
              <a:t>o </a:t>
            </a:r>
            <a:r>
              <a:rPr lang="en" sz="1400" u="sng">
                <a:solidFill>
                  <a:srgbClr val="000000"/>
                </a:solidFill>
              </a:rPr>
              <a:t>Sequenced Pictures</a:t>
            </a:r>
            <a:r>
              <a:rPr lang="en" sz="1400">
                <a:solidFill>
                  <a:srgbClr val="000000"/>
                </a:solidFill>
              </a:rPr>
              <a:t> - These work well in science and history classes, where, instead of writing up the results of an experiment or a sequence of historical events, ELLs can draw sequenced pictures that illustrate several stages, steps, events, or causes &amp; effects. </a:t>
            </a:r>
          </a:p>
          <a:p>
            <a:pPr lvl="0">
              <a:lnSpc>
                <a:spcPct val="100000"/>
              </a:lnSpc>
              <a:spcBef>
                <a:spcPts val="0"/>
              </a:spcBef>
              <a:buClr>
                <a:schemeClr val="dk1"/>
              </a:buClr>
              <a:buSzPct val="78571"/>
              <a:buFont typeface="Arial"/>
              <a:buNone/>
            </a:pPr>
            <a:r>
              <a:rPr lang="en" sz="1400">
                <a:solidFill>
                  <a:srgbClr val="000000"/>
                </a:solidFill>
              </a:rPr>
              <a:t>o </a:t>
            </a:r>
            <a:r>
              <a:rPr lang="en" sz="1400" u="sng">
                <a:solidFill>
                  <a:srgbClr val="000000"/>
                </a:solidFill>
              </a:rPr>
              <a:t>Graphic Organizers </a:t>
            </a:r>
            <a:r>
              <a:rPr lang="en" sz="1400">
                <a:solidFill>
                  <a:srgbClr val="000000"/>
                </a:solidFill>
              </a:rPr>
              <a:t>- Word webs have the widest application, allowing students to depict complex relationships among elements with minimal language. In social studies they can be used to show the causes of a war or in science to classify, categorize and describe substances and structures. Venn diagrams and timelines are also effective for ELLs.</a:t>
            </a:r>
          </a:p>
          <a:p>
            <a:pPr lvl="0">
              <a:lnSpc>
                <a:spcPct val="100000"/>
              </a:lnSpc>
              <a:spcBef>
                <a:spcPts val="0"/>
              </a:spcBef>
              <a:buClr>
                <a:schemeClr val="dk1"/>
              </a:buClr>
              <a:buSzPct val="78571"/>
              <a:buFont typeface="Arial"/>
              <a:buNone/>
            </a:pPr>
            <a:r>
              <a:rPr lang="en" sz="1400">
                <a:solidFill>
                  <a:srgbClr val="000000"/>
                </a:solidFill>
              </a:rPr>
              <a:t>o </a:t>
            </a:r>
            <a:r>
              <a:rPr lang="en" sz="1400" u="sng">
                <a:solidFill>
                  <a:srgbClr val="000000"/>
                </a:solidFill>
              </a:rPr>
              <a:t>Hands-on Assignments</a:t>
            </a:r>
            <a:r>
              <a:rPr lang="en" sz="1400">
                <a:solidFill>
                  <a:srgbClr val="000000"/>
                </a:solidFill>
              </a:rPr>
              <a:t> - In addition to </a:t>
            </a:r>
            <a:r>
              <a:rPr b="1" i="1" lang="en" sz="1400">
                <a:solidFill>
                  <a:srgbClr val="000000"/>
                </a:solidFill>
              </a:rPr>
              <a:t>practicums or live assessment of activities by the instructor</a:t>
            </a:r>
            <a:r>
              <a:rPr lang="en" sz="1400">
                <a:solidFill>
                  <a:srgbClr val="000000"/>
                </a:solidFill>
              </a:rPr>
              <a:t>, you can have newcomer/beginning ELLs show mastery of content by creating dioramas or models. As they acquire more language, ELLs may present an experiment, exhibit, or demonstration.</a:t>
            </a:r>
          </a:p>
          <a:p>
            <a:pPr lvl="0">
              <a:spcBef>
                <a:spcPts val="0"/>
              </a:spcBef>
              <a:buNone/>
            </a:pPr>
            <a:r>
              <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2" name="Shape 232"/>
        <p:cNvGrpSpPr/>
        <p:nvPr/>
      </p:nvGrpSpPr>
      <p:grpSpPr>
        <a:xfrm>
          <a:off x="0" y="0"/>
          <a:ext cx="0" cy="0"/>
          <a:chOff x="0" y="0"/>
          <a:chExt cx="0" cy="0"/>
        </a:xfrm>
      </p:grpSpPr>
      <p:sp>
        <p:nvSpPr>
          <p:cNvPr id="233" name="Shape 233"/>
          <p:cNvSpPr txBox="1"/>
          <p:nvPr>
            <p:ph type="title"/>
          </p:nvPr>
        </p:nvSpPr>
        <p:spPr>
          <a:xfrm>
            <a:off x="176325" y="0"/>
            <a:ext cx="8520600" cy="572700"/>
          </a:xfrm>
          <a:prstGeom prst="rect">
            <a:avLst/>
          </a:prstGeom>
        </p:spPr>
        <p:txBody>
          <a:bodyPr anchorCtr="0" anchor="t" bIns="91425" lIns="91425" rIns="91425" tIns="91425">
            <a:noAutofit/>
          </a:bodyPr>
          <a:lstStyle/>
          <a:p>
            <a:pPr lvl="0">
              <a:spcBef>
                <a:spcPts val="0"/>
              </a:spcBef>
              <a:buNone/>
            </a:pPr>
            <a:r>
              <a:rPr lang="en" sz="2400"/>
              <a:t>STRATEGIES TO MODIFY INSTRUCTIONAL TECHNIQUES </a:t>
            </a:r>
          </a:p>
        </p:txBody>
      </p:sp>
      <p:sp>
        <p:nvSpPr>
          <p:cNvPr id="234" name="Shape 234"/>
          <p:cNvSpPr txBox="1"/>
          <p:nvPr>
            <p:ph idx="1" type="body"/>
          </p:nvPr>
        </p:nvSpPr>
        <p:spPr>
          <a:xfrm>
            <a:off x="86550" y="445650"/>
            <a:ext cx="8970900" cy="4697700"/>
          </a:xfrm>
          <a:prstGeom prst="rect">
            <a:avLst/>
          </a:prstGeom>
        </p:spPr>
        <p:txBody>
          <a:bodyPr anchorCtr="0" anchor="t" bIns="91425" lIns="91425" rIns="91425" tIns="91425">
            <a:noAutofit/>
          </a:bodyPr>
          <a:lstStyle/>
          <a:p>
            <a:pPr lvl="0" rtl="0">
              <a:lnSpc>
                <a:spcPct val="100000"/>
              </a:lnSpc>
              <a:spcBef>
                <a:spcPts val="0"/>
              </a:spcBef>
              <a:buNone/>
            </a:pPr>
            <a:r>
              <a:rPr lang="en" sz="1400">
                <a:solidFill>
                  <a:srgbClr val="000000"/>
                </a:solidFill>
              </a:rPr>
              <a:t>• </a:t>
            </a:r>
            <a:r>
              <a:rPr lang="en" sz="1400" u="sng">
                <a:solidFill>
                  <a:srgbClr val="000000"/>
                </a:solidFill>
              </a:rPr>
              <a:t>Activate Background Knowledge</a:t>
            </a:r>
            <a:r>
              <a:rPr lang="en" sz="1400">
                <a:solidFill>
                  <a:srgbClr val="000000"/>
                </a:solidFill>
              </a:rPr>
              <a:t> - make learning meaningful by building upon students’ prior knowledge</a:t>
            </a:r>
          </a:p>
          <a:p>
            <a:pPr lvl="0" rtl="0">
              <a:lnSpc>
                <a:spcPct val="100000"/>
              </a:lnSpc>
              <a:spcBef>
                <a:spcPts val="0"/>
              </a:spcBef>
              <a:buClr>
                <a:schemeClr val="dk1"/>
              </a:buClr>
              <a:buSzPct val="78571"/>
              <a:buFont typeface="Arial"/>
              <a:buNone/>
            </a:pPr>
            <a:r>
              <a:rPr lang="en" sz="1400">
                <a:solidFill>
                  <a:srgbClr val="000000"/>
                </a:solidFill>
              </a:rPr>
              <a:t>o </a:t>
            </a:r>
            <a:r>
              <a:rPr lang="en" sz="1400" u="sng">
                <a:solidFill>
                  <a:srgbClr val="000000"/>
                </a:solidFill>
              </a:rPr>
              <a:t>Brainstorming</a:t>
            </a:r>
            <a:r>
              <a:rPr lang="en" sz="1400">
                <a:solidFill>
                  <a:srgbClr val="000000"/>
                </a:solidFill>
              </a:rPr>
              <a:t>          o </a:t>
            </a:r>
            <a:r>
              <a:rPr lang="en" sz="1400" u="sng">
                <a:solidFill>
                  <a:srgbClr val="000000"/>
                </a:solidFill>
              </a:rPr>
              <a:t>Think-Pair-Share</a:t>
            </a:r>
            <a:r>
              <a:rPr lang="en" sz="1400">
                <a:solidFill>
                  <a:srgbClr val="000000"/>
                </a:solidFill>
              </a:rPr>
              <a:t>.        o </a:t>
            </a:r>
            <a:r>
              <a:rPr lang="en" sz="1400" u="sng">
                <a:solidFill>
                  <a:srgbClr val="000000"/>
                </a:solidFill>
              </a:rPr>
              <a:t>K-W-L Chart</a:t>
            </a:r>
            <a:r>
              <a:rPr lang="en" sz="1400">
                <a:solidFill>
                  <a:srgbClr val="000000"/>
                </a:solidFill>
              </a:rPr>
              <a:t> on the board/notebooks/hand-out/”Do Now” to find out what students already know (K), what they want to learn (W), &amp; afterward, what they have learned (L).</a:t>
            </a:r>
          </a:p>
          <a:p>
            <a:pPr lvl="0" rtl="0">
              <a:lnSpc>
                <a:spcPct val="100000"/>
              </a:lnSpc>
              <a:spcBef>
                <a:spcPts val="0"/>
              </a:spcBef>
              <a:buClr>
                <a:schemeClr val="dk1"/>
              </a:buClr>
              <a:buSzPct val="78571"/>
              <a:buFont typeface="Arial"/>
              <a:buNone/>
            </a:pPr>
            <a:r>
              <a:rPr lang="en" sz="1400">
                <a:solidFill>
                  <a:srgbClr val="000000"/>
                </a:solidFill>
              </a:rPr>
              <a:t>o </a:t>
            </a:r>
            <a:r>
              <a:rPr lang="en" sz="1400" u="sng">
                <a:solidFill>
                  <a:srgbClr val="000000"/>
                </a:solidFill>
              </a:rPr>
              <a:t>Personalize Lessons</a:t>
            </a:r>
            <a:r>
              <a:rPr lang="en" sz="1400">
                <a:solidFill>
                  <a:srgbClr val="000000"/>
                </a:solidFill>
              </a:rPr>
              <a:t> - invite students to share first-hand knowledge or experiences related to the lesson. To introduce the Civil War (or any war, for that matter), you might talk about the concept that differences among people can lead to conflict. (Sadly, many ELL students may be able to share first-hand knowledge of conflicts from their own countries.)</a:t>
            </a:r>
          </a:p>
          <a:p>
            <a:pPr lvl="0" rtl="0">
              <a:lnSpc>
                <a:spcPct val="100000"/>
              </a:lnSpc>
              <a:spcBef>
                <a:spcPts val="0"/>
              </a:spcBef>
              <a:buClr>
                <a:schemeClr val="dk1"/>
              </a:buClr>
              <a:buSzPct val="78571"/>
              <a:buFont typeface="Arial"/>
              <a:buNone/>
            </a:pPr>
            <a:r>
              <a:rPr lang="en" sz="1400">
                <a:solidFill>
                  <a:srgbClr val="000000"/>
                </a:solidFill>
              </a:rPr>
              <a:t>• </a:t>
            </a:r>
            <a:r>
              <a:rPr lang="en" sz="1400" u="sng">
                <a:solidFill>
                  <a:srgbClr val="000000"/>
                </a:solidFill>
              </a:rPr>
              <a:t>Increase Teacher-Student Interaction</a:t>
            </a:r>
            <a:r>
              <a:rPr lang="en" sz="1400">
                <a:solidFill>
                  <a:srgbClr val="000000"/>
                </a:solidFill>
              </a:rPr>
              <a:t> - a) Monitor Your Interaction Patterns - Many of us realize from time to time that we are not interacting with all the students in a class. Use a checklist, popsicle sticks,... if necessary to make sure you call on every student.,  b) Build Participation Skills - The challenge with ELLs &amp; many other students is to avoid putting them “on the spot”. Build student skills/confidence with basic recall questions &amp; then move them up to higher order questions. Give students wait-time to think before you call on one of them.</a:t>
            </a:r>
          </a:p>
          <a:p>
            <a:pPr lvl="0" rtl="0">
              <a:lnSpc>
                <a:spcPct val="100000"/>
              </a:lnSpc>
              <a:spcBef>
                <a:spcPts val="0"/>
              </a:spcBef>
              <a:buClr>
                <a:schemeClr val="dk1"/>
              </a:buClr>
              <a:buSzPct val="78571"/>
              <a:buFont typeface="Arial"/>
              <a:buNone/>
            </a:pPr>
            <a:r>
              <a:rPr lang="en" sz="1400">
                <a:solidFill>
                  <a:srgbClr val="000000"/>
                </a:solidFill>
              </a:rPr>
              <a:t>•</a:t>
            </a:r>
            <a:r>
              <a:rPr lang="en" sz="1400" u="sng">
                <a:solidFill>
                  <a:srgbClr val="000000"/>
                </a:solidFill>
              </a:rPr>
              <a:t> Enhance Teaching Techniques</a:t>
            </a:r>
            <a:r>
              <a:rPr lang="en" sz="1400">
                <a:solidFill>
                  <a:srgbClr val="000000"/>
                </a:solidFill>
              </a:rPr>
              <a:t> - Write key points &amp; questions on the board, Illustrate Your Words (pictures, maps, charts, realia), Demonstrate Your Words (model step-by-step how to solve a problem), Dramatize Your Words (ham it up, emote, pantomime)</a:t>
            </a:r>
          </a:p>
          <a:p>
            <a:pPr lvl="0">
              <a:lnSpc>
                <a:spcPct val="100000"/>
              </a:lnSpc>
              <a:spcBef>
                <a:spcPts val="0"/>
              </a:spcBef>
              <a:buNone/>
            </a:pPr>
            <a:r>
              <a:t/>
            </a:r>
            <a:endParaRPr sz="140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8" name="Shape 238"/>
        <p:cNvGrpSpPr/>
        <p:nvPr/>
      </p:nvGrpSpPr>
      <p:grpSpPr>
        <a:xfrm>
          <a:off x="0" y="0"/>
          <a:ext cx="0" cy="0"/>
          <a:chOff x="0" y="0"/>
          <a:chExt cx="0" cy="0"/>
        </a:xfrm>
      </p:grpSpPr>
      <p:sp>
        <p:nvSpPr>
          <p:cNvPr id="239" name="Shape 239"/>
          <p:cNvSpPr txBox="1"/>
          <p:nvPr>
            <p:ph type="title"/>
          </p:nvPr>
        </p:nvSpPr>
        <p:spPr>
          <a:xfrm>
            <a:off x="266600" y="129200"/>
            <a:ext cx="8520600" cy="572700"/>
          </a:xfrm>
          <a:prstGeom prst="rect">
            <a:avLst/>
          </a:prstGeom>
        </p:spPr>
        <p:txBody>
          <a:bodyPr anchorCtr="0" anchor="t" bIns="91425" lIns="91425" rIns="91425" tIns="91425">
            <a:noAutofit/>
          </a:bodyPr>
          <a:lstStyle/>
          <a:p>
            <a:pPr lvl="0">
              <a:spcBef>
                <a:spcPts val="0"/>
              </a:spcBef>
              <a:buNone/>
            </a:pPr>
            <a:r>
              <a:rPr lang="en" sz="2400"/>
              <a:t>STRATEGIES TO MODIFY ASSESSMENT</a:t>
            </a:r>
          </a:p>
        </p:txBody>
      </p:sp>
      <p:sp>
        <p:nvSpPr>
          <p:cNvPr id="240" name="Shape 240"/>
          <p:cNvSpPr txBox="1"/>
          <p:nvPr>
            <p:ph idx="1" type="body"/>
          </p:nvPr>
        </p:nvSpPr>
        <p:spPr>
          <a:xfrm>
            <a:off x="63950" y="611050"/>
            <a:ext cx="8925900" cy="4179000"/>
          </a:xfrm>
          <a:prstGeom prst="rect">
            <a:avLst/>
          </a:prstGeom>
        </p:spPr>
        <p:txBody>
          <a:bodyPr anchorCtr="0" anchor="t" bIns="91425" lIns="91425" rIns="91425" tIns="91425">
            <a:noAutofit/>
          </a:bodyPr>
          <a:lstStyle/>
          <a:p>
            <a:pPr lvl="0" rtl="0">
              <a:lnSpc>
                <a:spcPct val="100000"/>
              </a:lnSpc>
              <a:spcBef>
                <a:spcPts val="0"/>
              </a:spcBef>
              <a:buNone/>
            </a:pPr>
            <a:r>
              <a:rPr lang="en" sz="1400">
                <a:solidFill>
                  <a:srgbClr val="000000"/>
                </a:solidFill>
              </a:rPr>
              <a:t>Short answer and extended response questions can be extremely difficult for English Language Learners. Even “simple” multiple-choice questions can be hard for them (because of the high reading skill required). Grading these tests raises a fairness issue. Compared to native English speakers, ELLs often “earn” a failing grade on standardized tests. If you give the grade they earned, that can seem unfair, given the student’s lack of English. However, to give a higher grade can seem arbitrary or unfair to those who actually earned those grades. The answer is to use alternative or modified tests for ELLs.</a:t>
            </a:r>
          </a:p>
          <a:p>
            <a:pPr lvl="0" rtl="0">
              <a:lnSpc>
                <a:spcPct val="100000"/>
              </a:lnSpc>
              <a:spcBef>
                <a:spcPts val="0"/>
              </a:spcBef>
              <a:buNone/>
            </a:pPr>
            <a:r>
              <a:rPr lang="en" sz="1400">
                <a:solidFill>
                  <a:srgbClr val="000000"/>
                </a:solidFill>
              </a:rPr>
              <a:t>•</a:t>
            </a:r>
            <a:r>
              <a:rPr lang="en" sz="1400" u="sng">
                <a:solidFill>
                  <a:srgbClr val="000000"/>
                </a:solidFill>
              </a:rPr>
              <a:t> Modifying Test Techniques</a:t>
            </a:r>
            <a:r>
              <a:rPr lang="en" sz="1400">
                <a:solidFill>
                  <a:srgbClr val="000000"/>
                </a:solidFill>
              </a:rPr>
              <a:t>:             </a:t>
            </a:r>
            <a:r>
              <a:rPr lang="en" sz="1400">
                <a:solidFill>
                  <a:srgbClr val="0000FF"/>
                </a:solidFill>
              </a:rPr>
              <a:t>1. Replace multiple-choice questions (or even short answer and essay questions) with completion questions, which require a much lower reading demand, e.g.,“The Battle of Antietam was important because ___________________.”</a:t>
            </a:r>
            <a:r>
              <a:rPr lang="en" sz="1400">
                <a:solidFill>
                  <a:srgbClr val="000000"/>
                </a:solidFill>
              </a:rPr>
              <a:t>                                                                                 2. For essay questions, allow students to use visuals and graphics (ie., sequenced pictures, T-lists, labeled diagrams, flow charts or maps.                                                                                                                                 </a:t>
            </a:r>
            <a:r>
              <a:rPr lang="en" sz="1400">
                <a:solidFill>
                  <a:srgbClr val="0000FF"/>
                </a:solidFill>
              </a:rPr>
              <a:t>3. For essay questions, use the cloze technique, omitting key words from a paragraph that students then have to replace.</a:t>
            </a:r>
            <a:r>
              <a:rPr lang="en" sz="1400">
                <a:solidFill>
                  <a:srgbClr val="000000"/>
                </a:solidFill>
              </a:rPr>
              <a:t>                                             </a:t>
            </a:r>
            <a:r>
              <a:rPr lang="en" sz="1400">
                <a:solidFill>
                  <a:srgbClr val="FF0000"/>
                </a:solidFill>
              </a:rPr>
              <a:t>4.Allow the use of a bilingual dictionary.</a:t>
            </a:r>
            <a:r>
              <a:rPr lang="en" sz="1400">
                <a:solidFill>
                  <a:srgbClr val="000000"/>
                </a:solidFill>
              </a:rPr>
              <a:t>                                                     5. Allow extended time for test completion or divide the test into several sections and give each one separately.                                         </a:t>
            </a:r>
            <a:r>
              <a:rPr lang="en" sz="1400">
                <a:solidFill>
                  <a:srgbClr val="FF0000"/>
                </a:solidFill>
              </a:rPr>
              <a:t>6. Shorten the test (by selecting only the concepts of primary importance).</a:t>
            </a:r>
            <a:r>
              <a:rPr lang="en" sz="1400">
                <a:solidFill>
                  <a:srgbClr val="000000"/>
                </a:solidFill>
              </a:rPr>
              <a:t>                  </a:t>
            </a:r>
            <a:r>
              <a:rPr lang="en" sz="1400">
                <a:solidFill>
                  <a:srgbClr val="0000FF"/>
                </a:solidFill>
              </a:rPr>
              <a:t>7.Limit choices on multiple-choice tests (ie., from four to three or two).  </a:t>
            </a:r>
            <a:r>
              <a:rPr lang="en" sz="1400">
                <a:solidFill>
                  <a:srgbClr val="000000"/>
                </a:solidFill>
              </a:rPr>
              <a:t>                                                              8. Divide word banks into smaller groups (ie., one word bank for every 4-5 questions).                                      </a:t>
            </a:r>
            <a:r>
              <a:rPr lang="en" sz="1400">
                <a:solidFill>
                  <a:srgbClr val="0000FF"/>
                </a:solidFill>
              </a:rPr>
              <a:t>9. Change all or part of the test to an oral exam  </a:t>
            </a:r>
            <a:r>
              <a:rPr lang="en" sz="1400">
                <a:solidFill>
                  <a:srgbClr val="000000"/>
                </a:solidFill>
              </a:rPr>
              <a:t>           </a:t>
            </a:r>
            <a:r>
              <a:rPr lang="en" sz="1400">
                <a:solidFill>
                  <a:srgbClr val="FF0000"/>
                </a:solidFill>
              </a:rPr>
              <a:t>10. Allow students to use their notes or the textbook.</a:t>
            </a:r>
          </a:p>
          <a:p>
            <a:pPr lvl="0" rtl="0">
              <a:lnSpc>
                <a:spcPct val="100000"/>
              </a:lnSpc>
              <a:spcBef>
                <a:spcPts val="0"/>
              </a:spcBef>
              <a:buClr>
                <a:schemeClr val="dk1"/>
              </a:buClr>
              <a:buSzPct val="78571"/>
              <a:buFont typeface="Arial"/>
              <a:buNone/>
            </a:pPr>
            <a:r>
              <a:t/>
            </a:r>
            <a:endParaRPr sz="1400">
              <a:solidFill>
                <a:srgbClr val="000000"/>
              </a:solidFill>
            </a:endParaRPr>
          </a:p>
          <a:p>
            <a:pPr lvl="0">
              <a:lnSpc>
                <a:spcPct val="100000"/>
              </a:lnSpc>
              <a:spcBef>
                <a:spcPts val="0"/>
              </a:spcBef>
              <a:buNone/>
            </a:pPr>
            <a:r>
              <a:t/>
            </a:r>
            <a:endParaRPr sz="14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4" name="Shape 244"/>
        <p:cNvGrpSpPr/>
        <p:nvPr/>
      </p:nvGrpSpPr>
      <p:grpSpPr>
        <a:xfrm>
          <a:off x="0" y="0"/>
          <a:ext cx="0" cy="0"/>
          <a:chOff x="0" y="0"/>
          <a:chExt cx="0" cy="0"/>
        </a:xfrm>
      </p:grpSpPr>
      <p:sp>
        <p:nvSpPr>
          <p:cNvPr id="245" name="Shape 245"/>
          <p:cNvSpPr txBox="1"/>
          <p:nvPr>
            <p:ph type="title"/>
          </p:nvPr>
        </p:nvSpPr>
        <p:spPr>
          <a:xfrm>
            <a:off x="112800" y="216750"/>
            <a:ext cx="8719500" cy="801000"/>
          </a:xfrm>
          <a:prstGeom prst="rect">
            <a:avLst/>
          </a:prstGeom>
        </p:spPr>
        <p:txBody>
          <a:bodyPr anchorCtr="0" anchor="t" bIns="91425" lIns="91425" rIns="91425" tIns="91425">
            <a:noAutofit/>
          </a:bodyPr>
          <a:lstStyle/>
          <a:p>
            <a:pPr lvl="0" rtl="0">
              <a:lnSpc>
                <a:spcPct val="150000"/>
              </a:lnSpc>
              <a:spcBef>
                <a:spcPts val="0"/>
              </a:spcBef>
              <a:spcAft>
                <a:spcPts val="600"/>
              </a:spcAft>
              <a:buNone/>
            </a:pPr>
            <a:r>
              <a:rPr b="1" lang="en" sz="1600">
                <a:solidFill>
                  <a:srgbClr val="0000FF"/>
                </a:solidFill>
                <a:highlight>
                  <a:srgbClr val="FFFFFF"/>
                </a:highlight>
              </a:rPr>
              <a:t>As a final note, keep in mind that a Little Peer Cheerleading Goes a long Way. This is an article from Education Week that ELD Teacher Tom Kernan sent us to laud our efforts:</a:t>
            </a:r>
          </a:p>
          <a:p>
            <a:pPr lvl="0" rtl="0">
              <a:lnSpc>
                <a:spcPct val="150000"/>
              </a:lnSpc>
              <a:spcBef>
                <a:spcPts val="0"/>
              </a:spcBef>
              <a:spcAft>
                <a:spcPts val="600"/>
              </a:spcAft>
              <a:buClr>
                <a:schemeClr val="dk1"/>
              </a:buClr>
              <a:buSzPct val="61111"/>
              <a:buFont typeface="Arial"/>
              <a:buNone/>
            </a:pPr>
            <a:r>
              <a:rPr b="1" lang="en" sz="1800">
                <a:solidFill>
                  <a:srgbClr val="111111"/>
                </a:solidFill>
                <a:highlight>
                  <a:srgbClr val="FFFFFF"/>
                </a:highlight>
                <a:latin typeface="Georgia"/>
                <a:ea typeface="Georgia"/>
                <a:cs typeface="Georgia"/>
                <a:sym typeface="Georgia"/>
              </a:rPr>
              <a:t>With More Exposure to Science, English-Learners' Achievement Soared     </a:t>
            </a:r>
            <a:r>
              <a:rPr lang="en" sz="900">
                <a:solidFill>
                  <a:srgbClr val="333333"/>
                </a:solidFill>
                <a:highlight>
                  <a:srgbClr val="FFFFFF"/>
                </a:highlight>
              </a:rPr>
              <a:t>By Corey Mitchell , Education Week  January 19, 2017</a:t>
            </a:r>
          </a:p>
          <a:p>
            <a:pPr lvl="0">
              <a:spcBef>
                <a:spcPts val="0"/>
              </a:spcBef>
              <a:buNone/>
            </a:pPr>
            <a:r>
              <a:t/>
            </a:r>
            <a:endParaRPr/>
          </a:p>
        </p:txBody>
      </p:sp>
      <p:sp>
        <p:nvSpPr>
          <p:cNvPr id="246" name="Shape 246"/>
          <p:cNvSpPr txBox="1"/>
          <p:nvPr>
            <p:ph idx="1" type="body"/>
          </p:nvPr>
        </p:nvSpPr>
        <p:spPr>
          <a:xfrm>
            <a:off x="112800" y="1889100"/>
            <a:ext cx="8918400" cy="3254400"/>
          </a:xfrm>
          <a:prstGeom prst="rect">
            <a:avLst/>
          </a:prstGeom>
        </p:spPr>
        <p:txBody>
          <a:bodyPr anchorCtr="0" anchor="t" bIns="91425" lIns="91425" rIns="91425" tIns="91425">
            <a:noAutofit/>
          </a:bodyPr>
          <a:lstStyle/>
          <a:p>
            <a:pPr lvl="0" rtl="0">
              <a:lnSpc>
                <a:spcPct val="177272"/>
              </a:lnSpc>
              <a:spcBef>
                <a:spcPts val="0"/>
              </a:spcBef>
              <a:spcAft>
                <a:spcPts val="800"/>
              </a:spcAft>
              <a:buNone/>
            </a:pPr>
            <a:r>
              <a:rPr lang="en" sz="1000">
                <a:solidFill>
                  <a:schemeClr val="dk1"/>
                </a:solidFill>
                <a:highlight>
                  <a:srgbClr val="FFFFFF"/>
                </a:highlight>
              </a:rPr>
              <a:t>Integrating innovative science courses and English-language instruction can dramatically boost student achievement and test scores in the sciences, along with reading, and writing, according to a new study from the Oakland, Calif.-based Education Trust West. The curriculum in each district was aligned to the </a:t>
            </a:r>
            <a:r>
              <a:rPr b="1" lang="en" sz="1000">
                <a:solidFill>
                  <a:srgbClr val="336699"/>
                </a:solidFill>
                <a:highlight>
                  <a:srgbClr val="FFFFFF"/>
                </a:highlight>
                <a:hlinkClick r:id="rId3"/>
              </a:rPr>
              <a:t>Next Generation Science Standards</a:t>
            </a:r>
            <a:r>
              <a:rPr lang="en" sz="1000">
                <a:solidFill>
                  <a:schemeClr val="dk1"/>
                </a:solidFill>
                <a:highlight>
                  <a:srgbClr val="FFFFFF"/>
                </a:highlight>
              </a:rPr>
              <a:t>, a set of common science standards adopted by states that emphasize scientific inquiry along with engineering and design, and prioritize experimentation over memorization. The study notes that conducting experiments in teams forces ELL students to communicate, allowing them to practice their problem-solving and English-language skills at the same time. To better prepare teachers to serve as science teachers for ELLs, the districts teamed up with science education institutions, including the Lawrence Hall of Science at the University of California, Berkeley and the </a:t>
            </a:r>
            <a:r>
              <a:rPr b="1" lang="en" sz="1000">
                <a:solidFill>
                  <a:srgbClr val="336699"/>
                </a:solidFill>
                <a:highlight>
                  <a:srgbClr val="FFFFFF"/>
                </a:highlight>
                <a:hlinkClick r:id="rId4"/>
              </a:rPr>
              <a:t>Exploratorium museum</a:t>
            </a:r>
            <a:r>
              <a:rPr lang="en" sz="1000">
                <a:solidFill>
                  <a:schemeClr val="dk1"/>
                </a:solidFill>
                <a:highlight>
                  <a:srgbClr val="FFFFFF"/>
                </a:highlight>
              </a:rPr>
              <a:t> in San Francisco, to access in-person and virtual training sessions. As a result of the revamped curricula, many ELLs performed just as well, and sometimes better than, their native-English speaking peers on standardized science exams. They also outperformed English-learners at schools that offered few or no science classes for ELLs, sometimes scoring two to three times higher on tests than high-achieving peers who didn't have access to the new courses.  [For the full article, see the link below.]</a:t>
            </a:r>
          </a:p>
          <a:p>
            <a:pPr lvl="0" rtl="0">
              <a:lnSpc>
                <a:spcPct val="177272"/>
              </a:lnSpc>
              <a:spcBef>
                <a:spcPts val="0"/>
              </a:spcBef>
              <a:spcAft>
                <a:spcPts val="800"/>
              </a:spcAft>
              <a:buNone/>
            </a:pPr>
            <a:r>
              <a:rPr lang="en" sz="1200" u="sng">
                <a:solidFill>
                  <a:schemeClr val="hlink"/>
                </a:solidFill>
                <a:highlight>
                  <a:srgbClr val="FFFFFF"/>
                </a:highlight>
                <a:hlinkClick r:id="rId5"/>
              </a:rPr>
              <a:t>http://blogs.edweek.org/edweek/learning-the-language/2017/01/integrating_science_and_englis.html?cmp=eml-enl-eu-news2</a:t>
            </a:r>
          </a:p>
          <a:p>
            <a:pPr lvl="0" rtl="0">
              <a:lnSpc>
                <a:spcPct val="177272"/>
              </a:lnSpc>
              <a:spcBef>
                <a:spcPts val="0"/>
              </a:spcBef>
              <a:spcAft>
                <a:spcPts val="800"/>
              </a:spcAft>
              <a:buClr>
                <a:schemeClr val="dk1"/>
              </a:buClr>
              <a:buSzPct val="91666"/>
              <a:buFont typeface="Arial"/>
              <a:buNone/>
            </a:pPr>
            <a:r>
              <a:t/>
            </a:r>
            <a:endParaRPr sz="1200">
              <a:solidFill>
                <a:schemeClr val="dk1"/>
              </a:solidFill>
              <a:highlight>
                <a:srgbClr val="FFFFFF"/>
              </a:highlight>
            </a:endParaRPr>
          </a:p>
          <a:p>
            <a:pPr lvl="0">
              <a:spcBef>
                <a:spcPts val="0"/>
              </a:spcBef>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281600" y="106650"/>
            <a:ext cx="8520600" cy="572700"/>
          </a:xfrm>
          <a:prstGeom prst="rect">
            <a:avLst/>
          </a:prstGeom>
        </p:spPr>
        <p:txBody>
          <a:bodyPr anchorCtr="0" anchor="t" bIns="91425" lIns="91425" rIns="91425" tIns="91425">
            <a:noAutofit/>
          </a:bodyPr>
          <a:lstStyle/>
          <a:p>
            <a:pPr lvl="0">
              <a:spcBef>
                <a:spcPts val="0"/>
              </a:spcBef>
              <a:buNone/>
            </a:pPr>
            <a:r>
              <a:rPr lang="en" sz="2400"/>
              <a:t>Postscript / Publication Disclaimer :</a:t>
            </a:r>
          </a:p>
        </p:txBody>
      </p:sp>
      <p:sp>
        <p:nvSpPr>
          <p:cNvPr id="252" name="Shape 252"/>
          <p:cNvSpPr txBox="1"/>
          <p:nvPr>
            <p:ph idx="1" type="body"/>
          </p:nvPr>
        </p:nvSpPr>
        <p:spPr>
          <a:xfrm>
            <a:off x="311700" y="573450"/>
            <a:ext cx="8520600" cy="46377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This slideshow was created for the sole purpose of sharing educational practices with San Rafael City Schools staff, the Marin iTeams participants, and our educational colleagues. It was not commissioned by the SRCS Administration, and it has not been made for profit. </a:t>
            </a:r>
          </a:p>
          <a:p>
            <a:pPr lvl="0" rtl="0">
              <a:lnSpc>
                <a:spcPct val="100000"/>
              </a:lnSpc>
              <a:spcBef>
                <a:spcPts val="0"/>
              </a:spcBef>
              <a:spcAft>
                <a:spcPts val="0"/>
              </a:spcAft>
              <a:buNone/>
            </a:pPr>
            <a:r>
              <a:rPr lang="en" sz="1400">
                <a:solidFill>
                  <a:schemeClr val="dk1"/>
                </a:solidFill>
              </a:rPr>
              <a:t>Some of the material on slides 20 - 27 was paraphrased from an anonymously posted USC educational research project which referenced the work of G. Giblin &amp; J. Reiss. Slide 28 contains an excerpt from an Education Week article by Corey Mitchell. These were accessed solely for educational use.</a:t>
            </a:r>
          </a:p>
          <a:p>
            <a:pPr lvl="0" rtl="0">
              <a:lnSpc>
                <a:spcPct val="100000"/>
              </a:lnSpc>
              <a:spcBef>
                <a:spcPts val="0"/>
              </a:spcBef>
              <a:spcAft>
                <a:spcPts val="0"/>
              </a:spcAft>
              <a:buNone/>
            </a:pPr>
            <a:r>
              <a:t/>
            </a:r>
            <a:endParaRPr sz="1400">
              <a:solidFill>
                <a:schemeClr val="dk1"/>
              </a:solidFill>
            </a:endParaRPr>
          </a:p>
          <a:p>
            <a:pPr lvl="0" rtl="0">
              <a:lnSpc>
                <a:spcPct val="100000"/>
              </a:lnSpc>
              <a:spcBef>
                <a:spcPts val="0"/>
              </a:spcBef>
              <a:spcAft>
                <a:spcPts val="0"/>
              </a:spcAft>
              <a:buNone/>
            </a:pPr>
            <a:r>
              <a:rPr lang="en" sz="1400">
                <a:solidFill>
                  <a:schemeClr val="dk1"/>
                </a:solidFill>
              </a:rPr>
              <a:t>This amateur, educational use only slideshow should not be sold or posted on for-profit or non-educational websites without the express permission of all of the contributors and students pictured herein. That would not be cool, and - really - it’s not good enough to be worth the trouble. OK?!!</a:t>
            </a:r>
          </a:p>
          <a:p>
            <a:pPr lvl="0" rtl="0">
              <a:lnSpc>
                <a:spcPct val="100000"/>
              </a:lnSpc>
              <a:spcBef>
                <a:spcPts val="0"/>
              </a:spcBef>
              <a:spcAft>
                <a:spcPts val="0"/>
              </a:spcAft>
              <a:buNone/>
            </a:pPr>
            <a:r>
              <a:t/>
            </a:r>
            <a:endParaRPr sz="1400">
              <a:solidFill>
                <a:schemeClr val="dk1"/>
              </a:solidFill>
            </a:endParaRPr>
          </a:p>
          <a:p>
            <a:pPr lvl="0" rtl="0">
              <a:lnSpc>
                <a:spcPct val="100000"/>
              </a:lnSpc>
              <a:spcBef>
                <a:spcPts val="0"/>
              </a:spcBef>
              <a:spcAft>
                <a:spcPts val="0"/>
              </a:spcAft>
              <a:buNone/>
            </a:pPr>
            <a:r>
              <a:rPr lang="en" sz="1400">
                <a:solidFill>
                  <a:schemeClr val="dk1"/>
                </a:solidFill>
              </a:rPr>
              <a:t>If you want some other resources to peruse and potentially post, check out these websites:</a:t>
            </a:r>
          </a:p>
          <a:p>
            <a:pPr lvl="0" rtl="0">
              <a:spcBef>
                <a:spcPts val="0"/>
              </a:spcBef>
              <a:buNone/>
            </a:pPr>
            <a:r>
              <a:rPr lang="en" sz="1400">
                <a:solidFill>
                  <a:schemeClr val="dk1"/>
                </a:solidFill>
              </a:rPr>
              <a:t>           </a:t>
            </a:r>
            <a:r>
              <a:rPr lang="en" sz="1400" u="sng">
                <a:solidFill>
                  <a:schemeClr val="hlink"/>
                </a:solidFill>
                <a:hlinkClick r:id="rId3"/>
              </a:rPr>
              <a:t>http://www.cal.org/what-we-do/projects/project-excell/the-go-to-strategies</a:t>
            </a:r>
          </a:p>
          <a:p>
            <a:pPr lvl="0" rtl="0">
              <a:spcBef>
                <a:spcPts val="0"/>
              </a:spcBef>
              <a:buNone/>
            </a:pPr>
            <a:r>
              <a:rPr lang="en" sz="1400">
                <a:solidFill>
                  <a:srgbClr val="000000"/>
                </a:solidFill>
              </a:rPr>
              <a:t>                       </a:t>
            </a:r>
            <a:r>
              <a:rPr lang="en" sz="1400" u="sng">
                <a:solidFill>
                  <a:schemeClr val="hlink"/>
                </a:solidFill>
                <a:hlinkClick r:id="rId4"/>
              </a:rPr>
              <a:t>http://www.colorincolorado.org/content-instruction-ells</a:t>
            </a:r>
          </a:p>
          <a:p>
            <a:pPr lvl="0" rtl="0">
              <a:spcBef>
                <a:spcPts val="0"/>
              </a:spcBef>
              <a:buNone/>
            </a:pPr>
            <a:r>
              <a:rPr lang="en" sz="1400">
                <a:solidFill>
                  <a:srgbClr val="000000"/>
                </a:solidFill>
              </a:rPr>
              <a:t>                     </a:t>
            </a:r>
            <a:r>
              <a:rPr lang="en" sz="1400" u="sng">
                <a:solidFill>
                  <a:schemeClr val="hlink"/>
                </a:solidFill>
                <a:hlinkClick r:id="rId5"/>
              </a:rPr>
              <a:t>https://www.weareteachers.com/collection/ell-success/</a:t>
            </a:r>
          </a:p>
          <a:p>
            <a:pPr lvl="0" rtl="0">
              <a:spcBef>
                <a:spcPts val="0"/>
              </a:spcBef>
              <a:buNone/>
            </a:pPr>
            <a:r>
              <a:rPr lang="en" sz="1400">
                <a:solidFill>
                  <a:srgbClr val="000000"/>
                </a:solidFill>
              </a:rPr>
              <a:t>                 </a:t>
            </a:r>
            <a:r>
              <a:rPr lang="en" sz="1400" u="sng">
                <a:solidFill>
                  <a:schemeClr val="hlink"/>
                </a:solidFill>
                <a:hlinkClick r:id="rId6"/>
              </a:rPr>
              <a:t>https://www.csun.edu/science/ref/language/teaching-ell.html</a:t>
            </a:r>
          </a:p>
          <a:p>
            <a:pPr lvl="0">
              <a:spcBef>
                <a:spcPts val="0"/>
              </a:spcBef>
              <a:buNone/>
            </a:pPr>
            <a:r>
              <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ph type="ctrTitle"/>
          </p:nvPr>
        </p:nvSpPr>
        <p:spPr>
          <a:xfrm>
            <a:off x="311700" y="-56400"/>
            <a:ext cx="8520600" cy="5703900"/>
          </a:xfrm>
          <a:prstGeom prst="rect">
            <a:avLst/>
          </a:prstGeom>
        </p:spPr>
        <p:txBody>
          <a:bodyPr anchorCtr="0" anchor="b" bIns="91425" lIns="91425" rIns="91425" tIns="91425">
            <a:noAutofit/>
          </a:bodyPr>
          <a:lstStyle/>
          <a:p>
            <a:pPr lvl="0" rtl="0" algn="l">
              <a:spcBef>
                <a:spcPts val="0"/>
              </a:spcBef>
              <a:buNone/>
            </a:pPr>
            <a:r>
              <a:rPr b="1" lang="en" sz="1800" u="sng"/>
              <a:t>Program Structure:</a:t>
            </a:r>
            <a:r>
              <a:rPr lang="en" sz="1400"/>
              <a:t> </a:t>
            </a:r>
          </a:p>
          <a:p>
            <a:pPr lvl="0" algn="l">
              <a:spcBef>
                <a:spcPts val="0"/>
              </a:spcBef>
              <a:buNone/>
            </a:pPr>
            <a:r>
              <a:rPr lang="en" sz="1400"/>
              <a:t>Our ELD Science Program consists of one Level 1 Newcomer section, two Level 2 ELD/Newcomer Sections &amp; one 3rd Level ELD/Transitional Section. All four sections are held at the same time of the day so that students may be transferred between levels based on their language growth or ELD level redesignation. To minimize disruption to the students, we try to move those who are transferring to a new class at the end of 3 week learning units.</a:t>
            </a:r>
          </a:p>
          <a:p>
            <a:pPr lvl="0" algn="l">
              <a:spcBef>
                <a:spcPts val="0"/>
              </a:spcBef>
              <a:buNone/>
            </a:pPr>
            <a:r>
              <a:t/>
            </a:r>
            <a:endParaRPr sz="1400"/>
          </a:p>
          <a:p>
            <a:pPr lvl="0" algn="l">
              <a:spcBef>
                <a:spcPts val="0"/>
              </a:spcBef>
              <a:buNone/>
            </a:pPr>
            <a:r>
              <a:rPr b="1" lang="en" sz="1800" u="sng"/>
              <a:t>Program Population &amp; Challenges: </a:t>
            </a:r>
          </a:p>
          <a:p>
            <a:pPr indent="-317500" lvl="0" marL="457200" rtl="0" algn="l">
              <a:spcBef>
                <a:spcPts val="0"/>
              </a:spcBef>
              <a:buSzPct val="100000"/>
              <a:buChar char="-"/>
            </a:pPr>
            <a:r>
              <a:rPr lang="en" sz="1400"/>
              <a:t>Each section has students in 6th-8th grades. </a:t>
            </a:r>
          </a:p>
          <a:p>
            <a:pPr indent="-317500" lvl="0" marL="457200" rtl="0" algn="l">
              <a:spcBef>
                <a:spcPts val="0"/>
              </a:spcBef>
              <a:buSzPct val="100000"/>
              <a:buChar char="-"/>
            </a:pPr>
            <a:r>
              <a:rPr lang="en" sz="1400"/>
              <a:t>The majority of these students have four classes per day together (2 classes with their homeroom ELD Language Arts teacher, this ELD science section and a math section), so they are very social with each other and relational issues occasionally carry over between classes.</a:t>
            </a:r>
          </a:p>
          <a:p>
            <a:pPr indent="-317500" lvl="0" marL="457200" rtl="0" algn="l">
              <a:spcBef>
                <a:spcPts val="0"/>
              </a:spcBef>
              <a:buSzPct val="100000"/>
              <a:buChar char="-"/>
            </a:pPr>
            <a:r>
              <a:rPr lang="en" sz="1400"/>
              <a:t>The newcomer population is somewhat fluid, so students enter and leave at various times throughout the year. It is hard to predict student numbers with any degree of accuracy. Sometimes students have to be passed from section to another in order to maintain manageable class sizes.</a:t>
            </a:r>
          </a:p>
          <a:p>
            <a:pPr indent="-317500" lvl="0" marL="457200" rtl="0" algn="l">
              <a:spcBef>
                <a:spcPts val="0"/>
              </a:spcBef>
              <a:buSzPct val="100000"/>
              <a:buChar char="-"/>
            </a:pPr>
            <a:r>
              <a:rPr lang="en" sz="1400"/>
              <a:t>Students arrive with a wide range of previous educational backgrounds. Some are very literate in their primary language and have learned some of basic scientific concepts. Other students arrive with limited literacy, no formal science knowledge and seem unaccustomed to standard classroom expectations (like not constantly talking at will and handling classroom materials appropriately).</a:t>
            </a:r>
          </a:p>
          <a:p>
            <a:pPr indent="-317500" lvl="0" marL="457200" algn="l">
              <a:spcBef>
                <a:spcPts val="0"/>
              </a:spcBef>
              <a:buSzPct val="100000"/>
              <a:buChar char="-"/>
            </a:pPr>
            <a:r>
              <a:rPr lang="en" sz="1400"/>
              <a:t>Some students entering the 3rd Level ELD/Transitional class have a decent amount of social English, while other students are barely out of “the Silent Period” in their English Language Development.</a:t>
            </a:r>
          </a:p>
          <a:p>
            <a:pPr lvl="0" algn="l">
              <a:spcBef>
                <a:spcPts val="0"/>
              </a:spcBef>
              <a:buNone/>
            </a:pPr>
            <a:r>
              <a:t/>
            </a:r>
            <a:endParaRPr sz="1400"/>
          </a:p>
          <a:p>
            <a:pPr lvl="0">
              <a:spcBef>
                <a:spcPts val="0"/>
              </a:spcBef>
              <a:buNone/>
            </a:pPr>
            <a:r>
              <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ctrTitle"/>
          </p:nvPr>
        </p:nvSpPr>
        <p:spPr>
          <a:xfrm>
            <a:off x="215025" y="56400"/>
            <a:ext cx="8582700" cy="5143500"/>
          </a:xfrm>
          <a:prstGeom prst="rect">
            <a:avLst/>
          </a:prstGeom>
        </p:spPr>
        <p:txBody>
          <a:bodyPr anchorCtr="0" anchor="b" bIns="91425" lIns="91425" rIns="91425" tIns="91425">
            <a:noAutofit/>
          </a:bodyPr>
          <a:lstStyle/>
          <a:p>
            <a:pPr lvl="0" rtl="0" algn="l">
              <a:spcBef>
                <a:spcPts val="0"/>
              </a:spcBef>
              <a:buNone/>
            </a:pPr>
            <a:r>
              <a:t/>
            </a:r>
            <a:endParaRPr b="1" sz="2000" u="sng"/>
          </a:p>
          <a:p>
            <a:pPr lvl="0" rtl="0" algn="l">
              <a:spcBef>
                <a:spcPts val="0"/>
              </a:spcBef>
              <a:buNone/>
            </a:pPr>
            <a:r>
              <a:t/>
            </a:r>
            <a:endParaRPr b="1" sz="2000" u="sng"/>
          </a:p>
          <a:p>
            <a:pPr lvl="0" rtl="0" algn="l">
              <a:spcBef>
                <a:spcPts val="0"/>
              </a:spcBef>
              <a:buNone/>
            </a:pPr>
            <a:r>
              <a:rPr b="1" lang="en" sz="2000" u="sng"/>
              <a:t>Curriculum:</a:t>
            </a:r>
          </a:p>
          <a:p>
            <a:pPr lvl="0" rtl="0" algn="l">
              <a:spcBef>
                <a:spcPts val="0"/>
              </a:spcBef>
              <a:buNone/>
            </a:pPr>
            <a:r>
              <a:rPr lang="en" sz="1600"/>
              <a:t>The ELD Science Program is based on the major concepts covered by the 3rd through 6th grade Next Generation Science Standards.</a:t>
            </a:r>
          </a:p>
          <a:p>
            <a:pPr lvl="0" rtl="0" algn="l">
              <a:spcBef>
                <a:spcPts val="0"/>
              </a:spcBef>
              <a:buNone/>
            </a:pPr>
            <a:r>
              <a:rPr b="1" lang="en" sz="2000" u="sng"/>
              <a:t>Why?</a:t>
            </a:r>
          </a:p>
          <a:p>
            <a:pPr lvl="0" rtl="0" algn="l">
              <a:spcBef>
                <a:spcPts val="0"/>
              </a:spcBef>
              <a:buNone/>
            </a:pPr>
            <a:r>
              <a:rPr lang="en" sz="1600"/>
              <a:t> The overarching goal of our program is to prepare these students to participate successfully in regular science classrooms as early as one year after they have started in our ELD Science program (in 7th, 8th or 9th grade, that is). Few of the students in our program have had a cohesive elementary school science education prior to their arrival at DMS. None of them have mastered the basic science standards that the NGSS assumes as entry level knowledge into middle school science, and all of these students are learning the content vocabulary necessary to succeed in upper grade science courses.</a:t>
            </a:r>
          </a:p>
          <a:p>
            <a:pPr lvl="0" rtl="0" algn="l">
              <a:spcBef>
                <a:spcPts val="0"/>
              </a:spcBef>
              <a:buNone/>
            </a:pPr>
            <a:r>
              <a:t/>
            </a:r>
            <a:endParaRPr sz="1600"/>
          </a:p>
          <a:p>
            <a:pPr lvl="0" algn="l">
              <a:spcBef>
                <a:spcPts val="0"/>
              </a:spcBef>
              <a:buNone/>
            </a:pPr>
            <a:r>
              <a:rPr lang="en" sz="1600"/>
              <a:t>We also have an interest in creating scientific thinkers, scientifically literate citizens and students who are more likely to want to continue in their education after 8th grade because they have built both skills and self confidence through engagement and success with comprehensible curriculum. We are helping the students to build their academic vocabularies, improve their level of literacy in English and develop their capacity to speak &amp; understand English. The 3rd - 6th grade NGS Standards offer an abundance of opportunities for developing critical thinking skills and include more than enough abstract content to challenge our students!</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ctrTitle"/>
          </p:nvPr>
        </p:nvSpPr>
        <p:spPr>
          <a:xfrm>
            <a:off x="142500" y="0"/>
            <a:ext cx="8719500" cy="5181000"/>
          </a:xfrm>
          <a:prstGeom prst="rect">
            <a:avLst/>
          </a:prstGeom>
        </p:spPr>
        <p:txBody>
          <a:bodyPr anchorCtr="0" anchor="b" bIns="91425" lIns="91425" rIns="91425" tIns="91425">
            <a:noAutofit/>
          </a:bodyPr>
          <a:lstStyle/>
          <a:p>
            <a:pPr lvl="0" rtl="0" algn="l">
              <a:spcBef>
                <a:spcPts val="0"/>
              </a:spcBef>
              <a:buNone/>
            </a:pPr>
            <a:r>
              <a:t/>
            </a:r>
            <a:endParaRPr sz="1800"/>
          </a:p>
          <a:p>
            <a:pPr lvl="0" rtl="0" algn="l">
              <a:spcBef>
                <a:spcPts val="0"/>
              </a:spcBef>
              <a:buNone/>
            </a:pPr>
            <a:r>
              <a:t/>
            </a:r>
            <a:endParaRPr sz="1800"/>
          </a:p>
          <a:p>
            <a:pPr lvl="0" rtl="0" algn="l">
              <a:spcBef>
                <a:spcPts val="0"/>
              </a:spcBef>
              <a:buNone/>
            </a:pPr>
            <a:r>
              <a:t/>
            </a:r>
            <a:endParaRPr sz="1800"/>
          </a:p>
          <a:p>
            <a:pPr lvl="0" rtl="0" algn="l">
              <a:spcBef>
                <a:spcPts val="0"/>
              </a:spcBef>
              <a:buNone/>
            </a:pPr>
            <a:r>
              <a:t/>
            </a:r>
            <a:endParaRPr sz="1800"/>
          </a:p>
          <a:p>
            <a:pPr lvl="0" rtl="0" algn="l">
              <a:spcBef>
                <a:spcPts val="0"/>
              </a:spcBef>
              <a:buNone/>
            </a:pPr>
            <a:r>
              <a:t/>
            </a:r>
            <a:endParaRPr sz="1800"/>
          </a:p>
          <a:p>
            <a:pPr lvl="0" rtl="0" algn="l">
              <a:spcBef>
                <a:spcPts val="0"/>
              </a:spcBef>
              <a:buNone/>
            </a:pPr>
            <a:r>
              <a:rPr lang="en" sz="1800"/>
              <a:t>                              </a:t>
            </a:r>
            <a:r>
              <a:rPr lang="en" sz="1800" u="sng"/>
              <a:t>ELD Science Year 1 Topic Outline</a:t>
            </a:r>
          </a:p>
          <a:p>
            <a:pPr lvl="0" rtl="0" algn="l">
              <a:lnSpc>
                <a:spcPct val="137000"/>
              </a:lnSpc>
              <a:spcBef>
                <a:spcPts val="0"/>
              </a:spcBef>
              <a:buClr>
                <a:schemeClr val="dk1"/>
              </a:buClr>
              <a:buSzPct val="100000"/>
              <a:buFont typeface="Arial"/>
              <a:buNone/>
            </a:pPr>
            <a:r>
              <a:rPr lang="en" sz="1100" u="sng"/>
              <a:t>Semester 1</a:t>
            </a:r>
          </a:p>
          <a:p>
            <a:pPr lvl="0" rtl="0" algn="l">
              <a:lnSpc>
                <a:spcPct val="137000"/>
              </a:lnSpc>
              <a:spcBef>
                <a:spcPts val="0"/>
              </a:spcBef>
              <a:buClr>
                <a:schemeClr val="dk1"/>
              </a:buClr>
              <a:buSzPct val="100000"/>
              <a:buFont typeface="Arial"/>
              <a:buNone/>
            </a:pPr>
            <a:r>
              <a:rPr lang="en" sz="1100"/>
              <a:t>●        </a:t>
            </a:r>
            <a:r>
              <a:rPr b="1" lang="en" sz="1100"/>
              <a:t>Startup</a:t>
            </a:r>
            <a:r>
              <a:rPr lang="en" sz="1100"/>
              <a:t> - What are Scientists? - Observation &amp; Categorization vocabulary, Using basic scientific tools, Recording observations -Class/Lab safety</a:t>
            </a:r>
          </a:p>
          <a:p>
            <a:pPr lvl="0" rtl="0" algn="l">
              <a:lnSpc>
                <a:spcPct val="137000"/>
              </a:lnSpc>
              <a:spcBef>
                <a:spcPts val="0"/>
              </a:spcBef>
              <a:buClr>
                <a:schemeClr val="dk1"/>
              </a:buClr>
              <a:buSzPct val="100000"/>
              <a:buFont typeface="Arial"/>
              <a:buNone/>
            </a:pPr>
            <a:r>
              <a:rPr lang="en" sz="1100"/>
              <a:t>●        </a:t>
            </a:r>
            <a:r>
              <a:rPr b="1" lang="en" sz="1100"/>
              <a:t>Intro to Ecosystems</a:t>
            </a:r>
            <a:r>
              <a:rPr lang="en" sz="1100"/>
              <a:t> -Living and nonliving elements- Local ecosystem observations &amp; nature drawings - habitats &amp; Biomes</a:t>
            </a:r>
          </a:p>
          <a:p>
            <a:pPr lvl="0" rtl="0" algn="l">
              <a:lnSpc>
                <a:spcPct val="137000"/>
              </a:lnSpc>
              <a:spcBef>
                <a:spcPts val="0"/>
              </a:spcBef>
              <a:buClr>
                <a:schemeClr val="dk1"/>
              </a:buClr>
              <a:buSzPct val="100000"/>
              <a:buFont typeface="Arial"/>
              <a:buNone/>
            </a:pPr>
            <a:r>
              <a:rPr lang="en" sz="1100"/>
              <a:t>●        </a:t>
            </a:r>
            <a:r>
              <a:rPr b="1" lang="en" sz="1100"/>
              <a:t>Plants and animals- </a:t>
            </a:r>
            <a:r>
              <a:rPr lang="en" sz="1100"/>
              <a:t>Structure and functions-Adaptations for Survival (structural &amp; behavioral), Interdependence of organisms (ie.respiration and photosynthesis)- {ELD Level 3 may add: Ecosystems in depth(food web/chain, consumers-producers, populations…)}</a:t>
            </a:r>
          </a:p>
          <a:p>
            <a:pPr lvl="0" rtl="0" algn="l">
              <a:lnSpc>
                <a:spcPct val="137000"/>
              </a:lnSpc>
              <a:spcBef>
                <a:spcPts val="0"/>
              </a:spcBef>
              <a:buClr>
                <a:schemeClr val="dk1"/>
              </a:buClr>
              <a:buSzPct val="100000"/>
              <a:buFont typeface="Arial"/>
              <a:buNone/>
            </a:pPr>
            <a:r>
              <a:rPr lang="en" sz="1100"/>
              <a:t>●        ELD Levels 1 &amp; 2: </a:t>
            </a:r>
            <a:r>
              <a:rPr b="1" lang="en" sz="1100"/>
              <a:t>The Human Body</a:t>
            </a:r>
            <a:r>
              <a:rPr lang="en" sz="1100"/>
              <a:t> - Skeletal-Muscular Systems, Cardio-Respiratory System, Digestive System</a:t>
            </a:r>
          </a:p>
          <a:p>
            <a:pPr lvl="0" rtl="0" algn="l">
              <a:lnSpc>
                <a:spcPct val="137000"/>
              </a:lnSpc>
              <a:spcBef>
                <a:spcPts val="0"/>
              </a:spcBef>
              <a:buClr>
                <a:schemeClr val="dk1"/>
              </a:buClr>
              <a:buSzPct val="100000"/>
              <a:buFont typeface="Arial"/>
              <a:buNone/>
            </a:pPr>
            <a:r>
              <a:rPr lang="en" sz="1100"/>
              <a:t>●        {ELD Level 3 option:</a:t>
            </a:r>
            <a:r>
              <a:rPr b="1" lang="en" sz="1100"/>
              <a:t>Levels of Organization</a:t>
            </a:r>
            <a:r>
              <a:rPr lang="en" sz="1100"/>
              <a:t>-Organism-Organ Systems- Tissues and Cells} </a:t>
            </a:r>
          </a:p>
          <a:p>
            <a:pPr lvl="0" rtl="0" algn="l">
              <a:lnSpc>
                <a:spcPct val="137000"/>
              </a:lnSpc>
              <a:spcBef>
                <a:spcPts val="0"/>
              </a:spcBef>
              <a:buClr>
                <a:schemeClr val="dk1"/>
              </a:buClr>
              <a:buSzPct val="100000"/>
              <a:buFont typeface="Arial"/>
              <a:buNone/>
            </a:pPr>
            <a:r>
              <a:rPr lang="en" sz="1100" u="sng"/>
              <a:t>Semester 2</a:t>
            </a:r>
          </a:p>
          <a:p>
            <a:pPr lvl="0" rtl="0" algn="l">
              <a:lnSpc>
                <a:spcPct val="137000"/>
              </a:lnSpc>
              <a:spcBef>
                <a:spcPts val="0"/>
              </a:spcBef>
              <a:buClr>
                <a:schemeClr val="dk1"/>
              </a:buClr>
              <a:buSzPct val="100000"/>
              <a:buFont typeface="Arial"/>
              <a:buNone/>
            </a:pPr>
            <a:r>
              <a:rPr lang="en" sz="1100"/>
              <a:t>●        </a:t>
            </a:r>
            <a:r>
              <a:rPr b="1" lang="en" sz="1100"/>
              <a:t>Physical Science- </a:t>
            </a:r>
            <a:r>
              <a:rPr lang="en" sz="1100"/>
              <a:t>Basic particle Theory</a:t>
            </a:r>
            <a:r>
              <a:rPr b="1" lang="en" sz="1100"/>
              <a:t>, </a:t>
            </a:r>
            <a:r>
              <a:rPr lang="en" sz="1100"/>
              <a:t>States of matter, Physical Changes, Measuring matter  (Metric System - Mass, Length, Volume, Density,Temperature), Heat Transfer (Conduction, Convection, Radiation)</a:t>
            </a:r>
          </a:p>
          <a:p>
            <a:pPr lvl="0" rtl="0" algn="l">
              <a:lnSpc>
                <a:spcPct val="137000"/>
              </a:lnSpc>
              <a:spcBef>
                <a:spcPts val="0"/>
              </a:spcBef>
              <a:buClr>
                <a:schemeClr val="dk1"/>
              </a:buClr>
              <a:buSzPct val="100000"/>
              <a:buFont typeface="Arial"/>
              <a:buNone/>
            </a:pPr>
            <a:r>
              <a:rPr lang="en" sz="1100"/>
              <a:t>●        </a:t>
            </a:r>
            <a:r>
              <a:rPr b="1" lang="en" sz="1100"/>
              <a:t>Weather and Climate- </a:t>
            </a:r>
            <a:r>
              <a:rPr lang="en" sz="1100"/>
              <a:t>Water</a:t>
            </a:r>
            <a:r>
              <a:rPr b="1" lang="en" sz="1100"/>
              <a:t> </a:t>
            </a:r>
            <a:r>
              <a:rPr lang="en" sz="1100"/>
              <a:t>Cycle- Atmosphere &amp; Air Pressure, What causes wind &amp; weather changes, Types of Seasons (reasons for seasons)- Charting weather(climographs)- { ELD 3 may add: Global warming- Human sustainability}</a:t>
            </a:r>
          </a:p>
          <a:p>
            <a:pPr lvl="0" rtl="0" algn="l">
              <a:lnSpc>
                <a:spcPct val="137000"/>
              </a:lnSpc>
              <a:spcBef>
                <a:spcPts val="0"/>
              </a:spcBef>
              <a:buClr>
                <a:schemeClr val="dk1"/>
              </a:buClr>
              <a:buSzPct val="100000"/>
              <a:buFont typeface="Arial"/>
              <a:buNone/>
            </a:pPr>
            <a:r>
              <a:rPr lang="en" sz="1100"/>
              <a:t>●        </a:t>
            </a:r>
            <a:r>
              <a:rPr b="1" lang="en" sz="1100"/>
              <a:t>Earth’s Changing Surface - </a:t>
            </a:r>
            <a:r>
              <a:rPr lang="en" sz="1100"/>
              <a:t>Landforms, Weathering, Erosion, Design Solutions for Erosion, {Level 3 may add: Earth’s Interior, Plate Tectonics} </a:t>
            </a:r>
          </a:p>
          <a:p>
            <a:pPr lvl="0" rtl="0" algn="l">
              <a:lnSpc>
                <a:spcPct val="137000"/>
              </a:lnSpc>
              <a:spcBef>
                <a:spcPts val="0"/>
              </a:spcBef>
              <a:buClr>
                <a:schemeClr val="dk1"/>
              </a:buClr>
              <a:buSzPct val="100000"/>
              <a:buFont typeface="Arial"/>
              <a:buNone/>
            </a:pPr>
            <a:r>
              <a:rPr lang="en" sz="1100"/>
              <a:t>●        </a:t>
            </a:r>
            <a:r>
              <a:rPr b="1" lang="en" sz="1100"/>
              <a:t>Astronomy- </a:t>
            </a:r>
            <a:r>
              <a:rPr lang="en" sz="1100"/>
              <a:t>Earth, Sun, Moon, Phases of moon, Eclipses, Solar System, Planets, Stars life cycle</a:t>
            </a:r>
          </a:p>
          <a:p>
            <a:pPr lvl="0" rtl="0" algn="l">
              <a:lnSpc>
                <a:spcPct val="137000"/>
              </a:lnSpc>
              <a:spcBef>
                <a:spcPts val="0"/>
              </a:spcBef>
              <a:buNone/>
            </a:pPr>
            <a:r>
              <a:rPr lang="en" sz="1100"/>
              <a:t>●        </a:t>
            </a:r>
            <a:r>
              <a:rPr b="1" lang="en" sz="1100"/>
              <a:t>Physics/Engineering- </a:t>
            </a:r>
            <a:r>
              <a:rPr lang="en" sz="1100"/>
              <a:t>Forces in motion- Newton’s Laws, simple machines (planes, levers, pulleys)-design challenge with mix &amp; match parts for Rube Goldberg Machines</a:t>
            </a:r>
          </a:p>
          <a:p>
            <a:pPr lvl="0" rtl="0" algn="l">
              <a:lnSpc>
                <a:spcPct val="137000"/>
              </a:lnSpc>
              <a:spcBef>
                <a:spcPts val="0"/>
              </a:spcBef>
              <a:buNone/>
            </a:pPr>
            <a:r>
              <a:rPr lang="en" sz="1100"/>
              <a:t>●      (If time) Chemical Reactions - exothermic, endothermic, physical vs chemical change, intro to some key elements &amp; basic chemical formulas</a:t>
            </a:r>
          </a:p>
          <a:p>
            <a:pPr lvl="0" rtl="0" algn="l">
              <a:lnSpc>
                <a:spcPct val="137000"/>
              </a:lnSpc>
              <a:spcBef>
                <a:spcPts val="0"/>
              </a:spcBef>
              <a:buClr>
                <a:schemeClr val="dk1"/>
              </a:buClr>
              <a:buSzPct val="100000"/>
              <a:buFont typeface="Arial"/>
              <a:buNone/>
            </a:pPr>
            <a:r>
              <a:rPr lang="en" sz="1100"/>
              <a:t>&gt;&gt;&gt;Note: 7th &amp; 8th graders will participate in 7th grade sex education unit, with additional translation support. May be split by gender.&lt;&lt;&lt;</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ctrTitle"/>
          </p:nvPr>
        </p:nvSpPr>
        <p:spPr>
          <a:xfrm>
            <a:off x="271400" y="153075"/>
            <a:ext cx="4771800" cy="870000"/>
          </a:xfrm>
          <a:prstGeom prst="rect">
            <a:avLst/>
          </a:prstGeom>
        </p:spPr>
        <p:txBody>
          <a:bodyPr anchorCtr="0" anchor="b" bIns="91425" lIns="91425" rIns="91425" tIns="91425">
            <a:noAutofit/>
          </a:bodyPr>
          <a:lstStyle/>
          <a:p>
            <a:pPr lvl="0" rtl="0" algn="l">
              <a:spcBef>
                <a:spcPts val="0"/>
              </a:spcBef>
              <a:buNone/>
            </a:pPr>
            <a:r>
              <a:rPr lang="en" sz="2400"/>
              <a:t>         Sample activities:</a:t>
            </a:r>
          </a:p>
          <a:p>
            <a:pPr lvl="0" algn="l">
              <a:spcBef>
                <a:spcPts val="0"/>
              </a:spcBef>
              <a:buNone/>
            </a:pPr>
            <a:r>
              <a:rPr lang="en" sz="2400"/>
              <a:t>#1 Constructing a Vivarium</a:t>
            </a:r>
          </a:p>
        </p:txBody>
      </p:sp>
      <p:pic>
        <p:nvPicPr>
          <p:cNvPr id="85" name="Shape 85"/>
          <p:cNvPicPr preferRelativeResize="0"/>
          <p:nvPr/>
        </p:nvPicPr>
        <p:blipFill>
          <a:blip r:embed="rId3">
            <a:alphaModFix/>
          </a:blip>
          <a:stretch>
            <a:fillRect/>
          </a:stretch>
        </p:blipFill>
        <p:spPr>
          <a:xfrm>
            <a:off x="152400" y="966050"/>
            <a:ext cx="5366734" cy="4025050"/>
          </a:xfrm>
          <a:prstGeom prst="rect">
            <a:avLst/>
          </a:prstGeom>
          <a:noFill/>
          <a:ln>
            <a:noFill/>
          </a:ln>
        </p:spPr>
      </p:pic>
      <p:pic>
        <p:nvPicPr>
          <p:cNvPr id="86" name="Shape 86"/>
          <p:cNvPicPr preferRelativeResize="0"/>
          <p:nvPr/>
        </p:nvPicPr>
        <p:blipFill>
          <a:blip r:embed="rId4">
            <a:alphaModFix/>
          </a:blip>
          <a:stretch>
            <a:fillRect/>
          </a:stretch>
        </p:blipFill>
        <p:spPr>
          <a:xfrm>
            <a:off x="5651546" y="153075"/>
            <a:ext cx="3320067" cy="2490050"/>
          </a:xfrm>
          <a:prstGeom prst="rect">
            <a:avLst/>
          </a:prstGeom>
          <a:noFill/>
          <a:ln>
            <a:noFill/>
          </a:ln>
        </p:spPr>
      </p:pic>
      <p:sp>
        <p:nvSpPr>
          <p:cNvPr id="87" name="Shape 87"/>
          <p:cNvSpPr txBox="1"/>
          <p:nvPr/>
        </p:nvSpPr>
        <p:spPr>
          <a:xfrm>
            <a:off x="5631450" y="2643125"/>
            <a:ext cx="3360300" cy="2416200"/>
          </a:xfrm>
          <a:prstGeom prst="rect">
            <a:avLst/>
          </a:prstGeom>
          <a:noFill/>
          <a:ln>
            <a:noFill/>
          </a:ln>
        </p:spPr>
        <p:txBody>
          <a:bodyPr anchorCtr="0" anchor="t" bIns="91425" lIns="91425" rIns="91425" tIns="91425">
            <a:noAutofit/>
          </a:bodyPr>
          <a:lstStyle/>
          <a:p>
            <a:pPr lvl="0">
              <a:spcBef>
                <a:spcPts val="0"/>
              </a:spcBef>
              <a:buNone/>
            </a:pPr>
            <a:r>
              <a:rPr lang="en" sz="1500"/>
              <a:t>While learning about ecosystems and species interdependence, we all took an onsite field trip to Davidson’s creek and garden to gather mosses, small plants, soil and bugs to make vivariums. When we observed them later, we were excited to find evidence of photosynthesis in the condensation forming on the sides of the bottles!</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 name="Shape 91"/>
        <p:cNvGrpSpPr/>
        <p:nvPr/>
      </p:nvGrpSpPr>
      <p:grpSpPr>
        <a:xfrm>
          <a:off x="0" y="0"/>
          <a:ext cx="0" cy="0"/>
          <a:chOff x="0" y="0"/>
          <a:chExt cx="0" cy="0"/>
        </a:xfrm>
      </p:grpSpPr>
      <p:sp>
        <p:nvSpPr>
          <p:cNvPr id="92" name="Shape 92"/>
          <p:cNvSpPr txBox="1"/>
          <p:nvPr>
            <p:ph type="ctrTitle"/>
          </p:nvPr>
        </p:nvSpPr>
        <p:spPr>
          <a:xfrm>
            <a:off x="2896900" y="69750"/>
            <a:ext cx="3225900" cy="1905600"/>
          </a:xfrm>
          <a:prstGeom prst="rect">
            <a:avLst/>
          </a:prstGeom>
        </p:spPr>
        <p:txBody>
          <a:bodyPr anchorCtr="0" anchor="b" bIns="91425" lIns="91425" rIns="91425" tIns="91425">
            <a:noAutofit/>
          </a:bodyPr>
          <a:lstStyle/>
          <a:p>
            <a:pPr lvl="0" rtl="0" algn="l">
              <a:spcBef>
                <a:spcPts val="0"/>
              </a:spcBef>
              <a:buNone/>
            </a:pPr>
            <a:r>
              <a:rPr lang="en" sz="2400"/>
              <a:t>Sample Activity #2: </a:t>
            </a:r>
          </a:p>
          <a:p>
            <a:pPr lvl="0" algn="l">
              <a:spcBef>
                <a:spcPts val="0"/>
              </a:spcBef>
              <a:buNone/>
            </a:pPr>
            <a:r>
              <a:rPr lang="en" sz="2400"/>
              <a:t>Comparative Anatomy</a:t>
            </a:r>
          </a:p>
          <a:p>
            <a:pPr lvl="0" rtl="0" algn="l">
              <a:spcBef>
                <a:spcPts val="0"/>
              </a:spcBef>
              <a:buNone/>
            </a:pPr>
            <a:r>
              <a:rPr lang="en" sz="2400"/>
              <a:t>Comparing </a:t>
            </a:r>
          </a:p>
          <a:p>
            <a:pPr lvl="0" rtl="0" algn="l">
              <a:spcBef>
                <a:spcPts val="0"/>
              </a:spcBef>
              <a:buNone/>
            </a:pPr>
            <a:r>
              <a:rPr lang="en" sz="2400"/>
              <a:t>Animal &amp; Human </a:t>
            </a:r>
          </a:p>
          <a:p>
            <a:pPr lvl="0" algn="l">
              <a:spcBef>
                <a:spcPts val="0"/>
              </a:spcBef>
              <a:buNone/>
            </a:pPr>
            <a:r>
              <a:rPr lang="en" sz="2400"/>
              <a:t>Skeletal Structures</a:t>
            </a:r>
          </a:p>
        </p:txBody>
      </p:sp>
      <p:sp>
        <p:nvSpPr>
          <p:cNvPr id="93" name="Shape 93"/>
          <p:cNvSpPr txBox="1"/>
          <p:nvPr>
            <p:ph idx="1" type="subTitle"/>
          </p:nvPr>
        </p:nvSpPr>
        <p:spPr>
          <a:xfrm>
            <a:off x="6026175" y="69750"/>
            <a:ext cx="2956800" cy="1831500"/>
          </a:xfrm>
          <a:prstGeom prst="rect">
            <a:avLst/>
          </a:prstGeom>
        </p:spPr>
        <p:txBody>
          <a:bodyPr anchorCtr="0" anchor="t" bIns="91425" lIns="91425" rIns="91425" tIns="91425">
            <a:noAutofit/>
          </a:bodyPr>
          <a:lstStyle/>
          <a:p>
            <a:pPr lvl="0">
              <a:spcBef>
                <a:spcPts val="0"/>
              </a:spcBef>
              <a:buNone/>
            </a:pPr>
            <a:r>
              <a:rPr lang="en" sz="1400">
                <a:solidFill>
                  <a:srgbClr val="0000FF"/>
                </a:solidFill>
              </a:rPr>
              <a:t>The Science Department’s extensive animal bone collection came in handy as we transitioned from studying animal adaptations to human anatomy. The students discovered that vertebrates share many similar structures!</a:t>
            </a:r>
          </a:p>
        </p:txBody>
      </p:sp>
      <p:pic>
        <p:nvPicPr>
          <p:cNvPr id="94" name="Shape 94"/>
          <p:cNvPicPr preferRelativeResize="0"/>
          <p:nvPr/>
        </p:nvPicPr>
        <p:blipFill rotWithShape="1">
          <a:blip r:embed="rId3">
            <a:alphaModFix/>
          </a:blip>
          <a:srcRect b="20246" l="8374" r="0" t="2179"/>
          <a:stretch/>
        </p:blipFill>
        <p:spPr>
          <a:xfrm>
            <a:off x="57649" y="2183275"/>
            <a:ext cx="4542076" cy="2884203"/>
          </a:xfrm>
          <a:prstGeom prst="rect">
            <a:avLst/>
          </a:prstGeom>
          <a:noFill/>
          <a:ln>
            <a:noFill/>
          </a:ln>
        </p:spPr>
      </p:pic>
      <p:pic>
        <p:nvPicPr>
          <p:cNvPr id="95" name="Shape 95"/>
          <p:cNvPicPr preferRelativeResize="0"/>
          <p:nvPr/>
        </p:nvPicPr>
        <p:blipFill rotWithShape="1">
          <a:blip r:embed="rId4">
            <a:alphaModFix/>
          </a:blip>
          <a:srcRect b="0" l="7120" r="14287" t="0"/>
          <a:stretch/>
        </p:blipFill>
        <p:spPr>
          <a:xfrm>
            <a:off x="5526675" y="1692774"/>
            <a:ext cx="3456225" cy="3298325"/>
          </a:xfrm>
          <a:prstGeom prst="rect">
            <a:avLst/>
          </a:prstGeom>
          <a:noFill/>
          <a:ln>
            <a:noFill/>
          </a:ln>
        </p:spPr>
      </p:pic>
      <p:pic>
        <p:nvPicPr>
          <p:cNvPr id="96" name="Shape 96"/>
          <p:cNvPicPr preferRelativeResize="0"/>
          <p:nvPr/>
        </p:nvPicPr>
        <p:blipFill rotWithShape="1">
          <a:blip r:embed="rId5">
            <a:alphaModFix/>
          </a:blip>
          <a:srcRect b="0" l="41424" r="0" t="20660"/>
          <a:stretch/>
        </p:blipFill>
        <p:spPr>
          <a:xfrm>
            <a:off x="57649" y="69750"/>
            <a:ext cx="2839247" cy="2884203"/>
          </a:xfrm>
          <a:prstGeom prst="rect">
            <a:avLst/>
          </a:prstGeom>
          <a:noFill/>
          <a:ln>
            <a:noFill/>
          </a:ln>
        </p:spPr>
      </p:pic>
      <p:pic>
        <p:nvPicPr>
          <p:cNvPr id="97" name="Shape 97"/>
          <p:cNvPicPr preferRelativeResize="0"/>
          <p:nvPr/>
        </p:nvPicPr>
        <p:blipFill rotWithShape="1">
          <a:blip r:embed="rId6">
            <a:alphaModFix/>
          </a:blip>
          <a:srcRect b="32772" l="25094" r="20868" t="9590"/>
          <a:stretch/>
        </p:blipFill>
        <p:spPr>
          <a:xfrm>
            <a:off x="4398800" y="2783200"/>
            <a:ext cx="2382026" cy="19056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 name="Shape 101"/>
        <p:cNvGrpSpPr/>
        <p:nvPr/>
      </p:nvGrpSpPr>
      <p:grpSpPr>
        <a:xfrm>
          <a:off x="0" y="0"/>
          <a:ext cx="0" cy="0"/>
          <a:chOff x="0" y="0"/>
          <a:chExt cx="0" cy="0"/>
        </a:xfrm>
      </p:grpSpPr>
      <p:sp>
        <p:nvSpPr>
          <p:cNvPr id="102" name="Shape 102"/>
          <p:cNvSpPr txBox="1"/>
          <p:nvPr>
            <p:ph type="ctrTitle"/>
          </p:nvPr>
        </p:nvSpPr>
        <p:spPr>
          <a:xfrm>
            <a:off x="303625" y="156450"/>
            <a:ext cx="3651900" cy="915000"/>
          </a:xfrm>
          <a:prstGeom prst="rect">
            <a:avLst/>
          </a:prstGeom>
        </p:spPr>
        <p:txBody>
          <a:bodyPr anchorCtr="0" anchor="b" bIns="91425" lIns="91425" rIns="91425" tIns="91425">
            <a:noAutofit/>
          </a:bodyPr>
          <a:lstStyle/>
          <a:p>
            <a:pPr lvl="0" rtl="0" algn="l">
              <a:spcBef>
                <a:spcPts val="0"/>
              </a:spcBef>
              <a:buNone/>
            </a:pPr>
            <a:r>
              <a:rPr lang="en" sz="2400"/>
              <a:t>Sample Activity #3: </a:t>
            </a:r>
          </a:p>
          <a:p>
            <a:pPr lvl="0" algn="l">
              <a:spcBef>
                <a:spcPts val="0"/>
              </a:spcBef>
              <a:buNone/>
            </a:pPr>
            <a:r>
              <a:rPr lang="en" sz="2400"/>
              <a:t>Chicken Bone Dissection!</a:t>
            </a:r>
          </a:p>
        </p:txBody>
      </p:sp>
      <p:sp>
        <p:nvSpPr>
          <p:cNvPr id="103" name="Shape 103"/>
          <p:cNvSpPr txBox="1"/>
          <p:nvPr>
            <p:ph idx="1" type="subTitle"/>
          </p:nvPr>
        </p:nvSpPr>
        <p:spPr>
          <a:xfrm>
            <a:off x="2427300" y="3257075"/>
            <a:ext cx="3509700" cy="18864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Who can resist getting familiar with their dinner and dissecting a few chicken legs? The students saw firsthand how muscles are attached to bones and how the muscular and skeletal systems work together to make vertebrates move. This also made a nice tie in to our other work with comparative skeletal structures.</a:t>
            </a:r>
          </a:p>
        </p:txBody>
      </p:sp>
      <p:pic>
        <p:nvPicPr>
          <p:cNvPr id="104" name="Shape 104"/>
          <p:cNvPicPr preferRelativeResize="0"/>
          <p:nvPr/>
        </p:nvPicPr>
        <p:blipFill rotWithShape="1">
          <a:blip r:embed="rId3">
            <a:alphaModFix/>
          </a:blip>
          <a:srcRect b="0" l="12762" r="0" t="0"/>
          <a:stretch/>
        </p:blipFill>
        <p:spPr>
          <a:xfrm>
            <a:off x="5936875" y="2279274"/>
            <a:ext cx="3142677" cy="2701924"/>
          </a:xfrm>
          <a:prstGeom prst="rect">
            <a:avLst/>
          </a:prstGeom>
          <a:noFill/>
          <a:ln>
            <a:noFill/>
          </a:ln>
        </p:spPr>
      </p:pic>
      <p:pic>
        <p:nvPicPr>
          <p:cNvPr id="105" name="Shape 105"/>
          <p:cNvPicPr preferRelativeResize="0"/>
          <p:nvPr/>
        </p:nvPicPr>
        <p:blipFill rotWithShape="1">
          <a:blip r:embed="rId4">
            <a:alphaModFix/>
          </a:blip>
          <a:srcRect b="2308" l="9705" r="2305" t="23220"/>
          <a:stretch/>
        </p:blipFill>
        <p:spPr>
          <a:xfrm>
            <a:off x="5213148" y="64449"/>
            <a:ext cx="3866403" cy="2454236"/>
          </a:xfrm>
          <a:prstGeom prst="rect">
            <a:avLst/>
          </a:prstGeom>
          <a:noFill/>
          <a:ln>
            <a:noFill/>
          </a:ln>
        </p:spPr>
      </p:pic>
      <p:pic>
        <p:nvPicPr>
          <p:cNvPr id="106" name="Shape 106"/>
          <p:cNvPicPr preferRelativeResize="0"/>
          <p:nvPr/>
        </p:nvPicPr>
        <p:blipFill>
          <a:blip r:embed="rId5">
            <a:alphaModFix/>
          </a:blip>
          <a:stretch>
            <a:fillRect/>
          </a:stretch>
        </p:blipFill>
        <p:spPr>
          <a:xfrm rot="-5400000">
            <a:off x="2782988" y="767338"/>
            <a:ext cx="2134050" cy="2845424"/>
          </a:xfrm>
          <a:prstGeom prst="rect">
            <a:avLst/>
          </a:prstGeom>
          <a:noFill/>
          <a:ln>
            <a:noFill/>
          </a:ln>
        </p:spPr>
      </p:pic>
      <p:pic>
        <p:nvPicPr>
          <p:cNvPr id="107" name="Shape 107"/>
          <p:cNvPicPr preferRelativeResize="0"/>
          <p:nvPr/>
        </p:nvPicPr>
        <p:blipFill rotWithShape="1">
          <a:blip r:embed="rId6">
            <a:alphaModFix/>
          </a:blip>
          <a:srcRect b="23059" l="0" r="30162" t="0"/>
          <a:stretch/>
        </p:blipFill>
        <p:spPr>
          <a:xfrm>
            <a:off x="246802" y="1123025"/>
            <a:ext cx="2180494" cy="32032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ctrTitle"/>
          </p:nvPr>
        </p:nvSpPr>
        <p:spPr>
          <a:xfrm>
            <a:off x="48325" y="45125"/>
            <a:ext cx="2884200" cy="1413000"/>
          </a:xfrm>
          <a:prstGeom prst="rect">
            <a:avLst/>
          </a:prstGeom>
        </p:spPr>
        <p:txBody>
          <a:bodyPr anchorCtr="0" anchor="b" bIns="91425" lIns="91425" rIns="91425" tIns="91425">
            <a:noAutofit/>
          </a:bodyPr>
          <a:lstStyle/>
          <a:p>
            <a:pPr lvl="0">
              <a:spcBef>
                <a:spcPts val="0"/>
              </a:spcBef>
              <a:buNone/>
            </a:pPr>
            <a:r>
              <a:rPr lang="en" sz="2400"/>
              <a:t>Sample Activity #4: </a:t>
            </a:r>
          </a:p>
          <a:p>
            <a:pPr lvl="0">
              <a:spcBef>
                <a:spcPts val="0"/>
              </a:spcBef>
              <a:buNone/>
            </a:pPr>
            <a:r>
              <a:rPr lang="en" sz="2400"/>
              <a:t>Butcher Paper Bodies </a:t>
            </a:r>
          </a:p>
        </p:txBody>
      </p:sp>
      <p:sp>
        <p:nvSpPr>
          <p:cNvPr id="113" name="Shape 113"/>
          <p:cNvSpPr txBox="1"/>
          <p:nvPr>
            <p:ph idx="1" type="subTitle"/>
          </p:nvPr>
        </p:nvSpPr>
        <p:spPr>
          <a:xfrm>
            <a:off x="2014125" y="2610802"/>
            <a:ext cx="3512700" cy="2480700"/>
          </a:xfrm>
          <a:prstGeom prst="rect">
            <a:avLst/>
          </a:prstGeom>
        </p:spPr>
        <p:txBody>
          <a:bodyPr anchorCtr="0" anchor="t" bIns="91425" lIns="91425" rIns="91425" tIns="91425">
            <a:noAutofit/>
          </a:bodyPr>
          <a:lstStyle/>
          <a:p>
            <a:pPr lvl="0">
              <a:spcBef>
                <a:spcPts val="0"/>
              </a:spcBef>
              <a:buNone/>
            </a:pPr>
            <a:r>
              <a:rPr lang="en" sz="1400">
                <a:solidFill>
                  <a:srgbClr val="000000"/>
                </a:solidFill>
              </a:rPr>
              <a:t>The tried and true technique of having students trace their peers on butcher paper and then fill in their guts in detail never gets old. We were able to use this as our introduction to the skeleton and as a way to really see the interface between the respiratory and circulatory systems. This gave the students the background that they needed to understand the faster paced video simulations that followed each activity.</a:t>
            </a:r>
          </a:p>
        </p:txBody>
      </p:sp>
      <p:pic>
        <p:nvPicPr>
          <p:cNvPr id="114" name="Shape 114"/>
          <p:cNvPicPr preferRelativeResize="0"/>
          <p:nvPr/>
        </p:nvPicPr>
        <p:blipFill rotWithShape="1">
          <a:blip r:embed="rId3">
            <a:alphaModFix/>
          </a:blip>
          <a:srcRect b="18360" l="0" r="2305" t="0"/>
          <a:stretch/>
        </p:blipFill>
        <p:spPr>
          <a:xfrm>
            <a:off x="5029899" y="45112"/>
            <a:ext cx="4041599" cy="2533074"/>
          </a:xfrm>
          <a:prstGeom prst="rect">
            <a:avLst/>
          </a:prstGeom>
          <a:noFill/>
          <a:ln>
            <a:noFill/>
          </a:ln>
        </p:spPr>
      </p:pic>
      <p:pic>
        <p:nvPicPr>
          <p:cNvPr id="115" name="Shape 115"/>
          <p:cNvPicPr preferRelativeResize="0"/>
          <p:nvPr/>
        </p:nvPicPr>
        <p:blipFill rotWithShape="1">
          <a:blip r:embed="rId4">
            <a:alphaModFix/>
          </a:blip>
          <a:srcRect b="3004" l="23451" r="12646" t="22435"/>
          <a:stretch/>
        </p:blipFill>
        <p:spPr>
          <a:xfrm>
            <a:off x="5572500" y="2121650"/>
            <a:ext cx="3394249" cy="2969974"/>
          </a:xfrm>
          <a:prstGeom prst="rect">
            <a:avLst/>
          </a:prstGeom>
          <a:noFill/>
          <a:ln>
            <a:noFill/>
          </a:ln>
        </p:spPr>
      </p:pic>
      <p:pic>
        <p:nvPicPr>
          <p:cNvPr id="116" name="Shape 116"/>
          <p:cNvPicPr preferRelativeResize="0"/>
          <p:nvPr/>
        </p:nvPicPr>
        <p:blipFill rotWithShape="1">
          <a:blip r:embed="rId5">
            <a:alphaModFix/>
          </a:blip>
          <a:srcRect b="5521" l="25570" r="11230" t="4103"/>
          <a:stretch/>
        </p:blipFill>
        <p:spPr>
          <a:xfrm>
            <a:off x="2812625" y="45125"/>
            <a:ext cx="2217276" cy="2377999"/>
          </a:xfrm>
          <a:prstGeom prst="rect">
            <a:avLst/>
          </a:prstGeom>
          <a:noFill/>
          <a:ln>
            <a:noFill/>
          </a:ln>
        </p:spPr>
      </p:pic>
      <p:pic>
        <p:nvPicPr>
          <p:cNvPr id="117" name="Shape 117"/>
          <p:cNvPicPr preferRelativeResize="0"/>
          <p:nvPr/>
        </p:nvPicPr>
        <p:blipFill rotWithShape="1">
          <a:blip r:embed="rId6">
            <a:alphaModFix/>
          </a:blip>
          <a:srcRect b="0" l="30996" r="2172" t="2752"/>
          <a:stretch/>
        </p:blipFill>
        <p:spPr>
          <a:xfrm>
            <a:off x="128925" y="1522650"/>
            <a:ext cx="1839500" cy="35689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