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PT Sans Narrow" panose="020B0604020202020204" charset="0"/>
      <p:regular r:id="rId21"/>
      <p:bold r:id="rId22"/>
    </p:embeddedFont>
    <p:embeddedFont>
      <p:font typeface="Open San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3" d="100"/>
          <a:sy n="63" d="100"/>
        </p:scale>
        <p:origin x="-11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487406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199"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199"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3"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0"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399"/>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4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599" cy="1538399"/>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599" cy="10715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599" cy="707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599"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599" cy="707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899"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899"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599" cy="707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599"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499"/>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199"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799"/>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399"/>
          </a:xfrm>
          <a:prstGeom prst="rect">
            <a:avLst/>
          </a:prstGeom>
        </p:spPr>
        <p:txBody>
          <a:bodyPr lIns="91425" tIns="91425" rIns="91425" bIns="91425" anchor="b" anchorCtr="0">
            <a:noAutofit/>
          </a:bodyPr>
          <a:lstStyle/>
          <a:p>
            <a:pPr lvl="0">
              <a:spcBef>
                <a:spcPts val="0"/>
              </a:spcBef>
              <a:buNone/>
            </a:pPr>
            <a:r>
              <a:rPr lang="en"/>
              <a:t>TOPOGRAPHIC MAPS</a:t>
            </a:r>
          </a:p>
        </p:txBody>
      </p:sp>
      <p:sp>
        <p:nvSpPr>
          <p:cNvPr id="67" name="Shape 67"/>
          <p:cNvSpPr txBox="1">
            <a:spLocks noGrp="1"/>
          </p:cNvSpPr>
          <p:nvPr>
            <p:ph type="subTitle" idx="1"/>
          </p:nvPr>
        </p:nvSpPr>
        <p:spPr>
          <a:xfrm>
            <a:off x="2137225" y="2850039"/>
            <a:ext cx="4870499" cy="7926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a:spcBef>
                <a:spcPts val="0"/>
              </a:spcBef>
              <a:buNone/>
            </a:pPr>
            <a:endParaRPr/>
          </a:p>
        </p:txBody>
      </p:sp>
      <p:pic>
        <p:nvPicPr>
          <p:cNvPr id="133" name="Shape 133"/>
          <p:cNvPicPr preferRelativeResize="0"/>
          <p:nvPr/>
        </p:nvPicPr>
        <p:blipFill>
          <a:blip r:embed="rId3">
            <a:alphaModFix/>
          </a:blip>
          <a:stretch>
            <a:fillRect/>
          </a:stretch>
        </p:blipFill>
        <p:spPr>
          <a:xfrm>
            <a:off x="2180075" y="560600"/>
            <a:ext cx="4783825" cy="4022299"/>
          </a:xfrm>
          <a:prstGeom prst="rect">
            <a:avLst/>
          </a:prstGeom>
          <a:noFill/>
          <a:ln>
            <a:noFill/>
          </a:ln>
        </p:spPr>
      </p:pic>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endParaRPr/>
          </a:p>
        </p:txBody>
      </p:sp>
      <p:sp>
        <p:nvSpPr>
          <p:cNvPr id="139" name="Shape 139"/>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a:spcBef>
                <a:spcPts val="0"/>
              </a:spcBef>
              <a:buNone/>
            </a:pPr>
            <a:endParaRPr/>
          </a:p>
        </p:txBody>
      </p:sp>
      <p:pic>
        <p:nvPicPr>
          <p:cNvPr id="140" name="Shape 140"/>
          <p:cNvPicPr preferRelativeResize="0"/>
          <p:nvPr/>
        </p:nvPicPr>
        <p:blipFill>
          <a:blip r:embed="rId3">
            <a:alphaModFix/>
          </a:blip>
          <a:stretch>
            <a:fillRect/>
          </a:stretch>
        </p:blipFill>
        <p:spPr>
          <a:xfrm>
            <a:off x="2483000" y="510473"/>
            <a:ext cx="4177999" cy="4122550"/>
          </a:xfrm>
          <a:prstGeom prst="rect">
            <a:avLst/>
          </a:prstGeom>
          <a:noFill/>
          <a:ln>
            <a:noFill/>
          </a:ln>
        </p:spPr>
      </p:pic>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a:spcBef>
                <a:spcPts val="0"/>
              </a:spcBef>
              <a:buNone/>
            </a:pPr>
            <a:endParaRPr/>
          </a:p>
        </p:txBody>
      </p:sp>
      <p:pic>
        <p:nvPicPr>
          <p:cNvPr id="147" name="Shape 147"/>
          <p:cNvPicPr preferRelativeResize="0"/>
          <p:nvPr/>
        </p:nvPicPr>
        <p:blipFill>
          <a:blip r:embed="rId3">
            <a:alphaModFix/>
          </a:blip>
          <a:stretch>
            <a:fillRect/>
          </a:stretch>
        </p:blipFill>
        <p:spPr>
          <a:xfrm>
            <a:off x="1810701" y="509524"/>
            <a:ext cx="5522600" cy="4124450"/>
          </a:xfrm>
          <a:prstGeom prst="rect">
            <a:avLst/>
          </a:prstGeom>
          <a:noFill/>
          <a:ln>
            <a:noFill/>
          </a:ln>
        </p:spPr>
      </p:pic>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a:spcBef>
                <a:spcPts val="0"/>
              </a:spcBef>
              <a:buNone/>
            </a:pPr>
            <a:endParaRPr/>
          </a:p>
        </p:txBody>
      </p:sp>
      <p:pic>
        <p:nvPicPr>
          <p:cNvPr id="154" name="Shape 154"/>
          <p:cNvPicPr preferRelativeResize="0"/>
          <p:nvPr/>
        </p:nvPicPr>
        <p:blipFill>
          <a:blip r:embed="rId3">
            <a:alphaModFix/>
          </a:blip>
          <a:stretch>
            <a:fillRect/>
          </a:stretch>
        </p:blipFill>
        <p:spPr>
          <a:xfrm>
            <a:off x="2209453" y="679848"/>
            <a:ext cx="4725082" cy="3783799"/>
          </a:xfrm>
          <a:prstGeom prst="rect">
            <a:avLst/>
          </a:prstGeom>
          <a:noFill/>
          <a:ln>
            <a:noFill/>
          </a:ln>
        </p:spPr>
      </p:pic>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Now you try it!</a:t>
            </a:r>
          </a:p>
        </p:txBody>
      </p:sp>
      <p:sp>
        <p:nvSpPr>
          <p:cNvPr id="160" name="Shape 160"/>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a:spcBef>
                <a:spcPts val="0"/>
              </a:spcBef>
              <a:buNone/>
            </a:pPr>
            <a:endParaRPr/>
          </a:p>
        </p:txBody>
      </p:sp>
      <p:pic>
        <p:nvPicPr>
          <p:cNvPr id="161" name="Shape 161"/>
          <p:cNvPicPr preferRelativeResize="0"/>
          <p:nvPr/>
        </p:nvPicPr>
        <p:blipFill>
          <a:blip r:embed="rId3">
            <a:alphaModFix/>
          </a:blip>
          <a:stretch>
            <a:fillRect/>
          </a:stretch>
        </p:blipFill>
        <p:spPr>
          <a:xfrm>
            <a:off x="2190750" y="1255550"/>
            <a:ext cx="4762500" cy="3324225"/>
          </a:xfrm>
          <a:prstGeom prst="rect">
            <a:avLst/>
          </a:prstGeom>
          <a:noFill/>
          <a:ln>
            <a:noFill/>
          </a:ln>
        </p:spPr>
      </p:pic>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Share what we know!</a:t>
            </a:r>
          </a:p>
        </p:txBody>
      </p:sp>
      <p:sp>
        <p:nvSpPr>
          <p:cNvPr id="167" name="Shape 167"/>
          <p:cNvSpPr txBox="1">
            <a:spLocks noGrp="1"/>
          </p:cNvSpPr>
          <p:nvPr>
            <p:ph type="body" idx="1"/>
          </p:nvPr>
        </p:nvSpPr>
        <p:spPr>
          <a:xfrm>
            <a:off x="311700" y="1152425"/>
            <a:ext cx="4209600" cy="43092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200">
                <a:solidFill>
                  <a:srgbClr val="000000"/>
                </a:solidFill>
                <a:latin typeface="Arial"/>
                <a:ea typeface="Arial"/>
                <a:cs typeface="Arial"/>
                <a:sym typeface="Arial"/>
              </a:rPr>
              <a:t>What unit of measurement is used? </a:t>
            </a:r>
          </a:p>
          <a:p>
            <a:pPr lvl="0" rtl="0">
              <a:lnSpc>
                <a:spcPct val="100000"/>
              </a:lnSpc>
              <a:spcBef>
                <a:spcPts val="0"/>
              </a:spcBef>
              <a:spcAft>
                <a:spcPts val="0"/>
              </a:spcAft>
              <a:buNone/>
            </a:pPr>
            <a:r>
              <a:rPr lang="en" sz="1200">
                <a:solidFill>
                  <a:srgbClr val="0000FF"/>
                </a:solidFill>
                <a:latin typeface="Arial"/>
                <a:ea typeface="Arial"/>
                <a:cs typeface="Arial"/>
                <a:sym typeface="Arial"/>
              </a:rPr>
              <a:t>METERS</a:t>
            </a:r>
          </a:p>
          <a:p>
            <a:pPr lvl="0" rtl="0">
              <a:lnSpc>
                <a:spcPct val="100000"/>
              </a:lnSpc>
              <a:spcBef>
                <a:spcPts val="0"/>
              </a:spcBef>
              <a:spcAft>
                <a:spcPts val="0"/>
              </a:spcAft>
              <a:buNone/>
            </a:pPr>
            <a:r>
              <a:rPr lang="en" sz="1200">
                <a:solidFill>
                  <a:srgbClr val="000000"/>
                </a:solidFill>
                <a:latin typeface="Arial"/>
                <a:ea typeface="Arial"/>
                <a:cs typeface="Arial"/>
                <a:sym typeface="Arial"/>
              </a:rPr>
              <a:t>What is the contour interval? </a:t>
            </a:r>
          </a:p>
          <a:p>
            <a:pPr lvl="0" rtl="0">
              <a:lnSpc>
                <a:spcPct val="100000"/>
              </a:lnSpc>
              <a:spcBef>
                <a:spcPts val="0"/>
              </a:spcBef>
              <a:spcAft>
                <a:spcPts val="0"/>
              </a:spcAft>
              <a:buNone/>
            </a:pPr>
            <a:r>
              <a:rPr lang="en" sz="1200">
                <a:solidFill>
                  <a:srgbClr val="0000FF"/>
                </a:solidFill>
                <a:latin typeface="Arial"/>
                <a:ea typeface="Arial"/>
                <a:cs typeface="Arial"/>
                <a:sym typeface="Arial"/>
              </a:rPr>
              <a:t>10 METERS</a:t>
            </a:r>
          </a:p>
          <a:p>
            <a:pPr lvl="0" rtl="0">
              <a:lnSpc>
                <a:spcPct val="100000"/>
              </a:lnSpc>
              <a:spcBef>
                <a:spcPts val="0"/>
              </a:spcBef>
              <a:spcAft>
                <a:spcPts val="0"/>
              </a:spcAft>
              <a:buNone/>
            </a:pPr>
            <a:r>
              <a:rPr lang="en" sz="1200">
                <a:solidFill>
                  <a:srgbClr val="000000"/>
                </a:solidFill>
                <a:latin typeface="Arial"/>
                <a:ea typeface="Arial"/>
                <a:cs typeface="Arial"/>
                <a:sym typeface="Arial"/>
              </a:rPr>
              <a:t>Able Hill is</a:t>
            </a:r>
          </a:p>
          <a:p>
            <a:pPr lvl="0" rtl="0">
              <a:lnSpc>
                <a:spcPct val="100000"/>
              </a:lnSpc>
              <a:spcBef>
                <a:spcPts val="0"/>
              </a:spcBef>
              <a:spcAft>
                <a:spcPts val="0"/>
              </a:spcAft>
              <a:buNone/>
            </a:pPr>
            <a:r>
              <a:rPr lang="en" sz="1200">
                <a:solidFill>
                  <a:srgbClr val="000000"/>
                </a:solidFill>
                <a:latin typeface="Arial"/>
                <a:ea typeface="Arial"/>
                <a:cs typeface="Arial"/>
                <a:sym typeface="Arial"/>
              </a:rPr>
              <a:t>more than </a:t>
            </a:r>
            <a:r>
              <a:rPr lang="en" sz="1200">
                <a:solidFill>
                  <a:srgbClr val="0000FF"/>
                </a:solidFill>
                <a:latin typeface="Arial"/>
                <a:ea typeface="Arial"/>
                <a:cs typeface="Arial"/>
                <a:sym typeface="Arial"/>
              </a:rPr>
              <a:t>40 METERS</a:t>
            </a:r>
            <a:r>
              <a:rPr lang="en" sz="1200">
                <a:solidFill>
                  <a:srgbClr val="000000"/>
                </a:solidFill>
                <a:latin typeface="Arial"/>
                <a:ea typeface="Arial"/>
                <a:cs typeface="Arial"/>
                <a:sym typeface="Arial"/>
              </a:rPr>
              <a:t>, and is less than </a:t>
            </a:r>
            <a:r>
              <a:rPr lang="en" sz="1200">
                <a:solidFill>
                  <a:srgbClr val="0000FF"/>
                </a:solidFill>
                <a:latin typeface="Arial"/>
                <a:ea typeface="Arial"/>
                <a:cs typeface="Arial"/>
                <a:sym typeface="Arial"/>
              </a:rPr>
              <a:t>50 METERS</a:t>
            </a:r>
            <a:r>
              <a:rPr lang="en" sz="1200">
                <a:solidFill>
                  <a:srgbClr val="000000"/>
                </a:solidFill>
                <a:latin typeface="Arial"/>
                <a:ea typeface="Arial"/>
                <a:cs typeface="Arial"/>
                <a:sym typeface="Arial"/>
              </a:rPr>
              <a:t>. </a:t>
            </a:r>
          </a:p>
          <a:p>
            <a:pPr lvl="0" rtl="0">
              <a:lnSpc>
                <a:spcPct val="100000"/>
              </a:lnSpc>
              <a:spcBef>
                <a:spcPts val="0"/>
              </a:spcBef>
              <a:spcAft>
                <a:spcPts val="0"/>
              </a:spcAft>
              <a:buNone/>
            </a:pPr>
            <a:r>
              <a:rPr lang="en" sz="1200">
                <a:solidFill>
                  <a:srgbClr val="000000"/>
                </a:solidFill>
                <a:latin typeface="Arial"/>
                <a:ea typeface="Arial"/>
                <a:cs typeface="Arial"/>
                <a:sym typeface="Arial"/>
              </a:rPr>
              <a:t>The approximate height above sea level of Able Hill is</a:t>
            </a:r>
          </a:p>
          <a:p>
            <a:pPr lvl="0" rtl="0">
              <a:lnSpc>
                <a:spcPct val="100000"/>
              </a:lnSpc>
              <a:spcBef>
                <a:spcPts val="0"/>
              </a:spcBef>
              <a:spcAft>
                <a:spcPts val="0"/>
              </a:spcAft>
              <a:buNone/>
            </a:pPr>
            <a:r>
              <a:rPr lang="en" sz="1200">
                <a:solidFill>
                  <a:srgbClr val="0000FF"/>
                </a:solidFill>
                <a:latin typeface="Arial"/>
                <a:ea typeface="Arial"/>
                <a:cs typeface="Arial"/>
                <a:sym typeface="Arial"/>
              </a:rPr>
              <a:t>42 METERS</a:t>
            </a:r>
          </a:p>
          <a:p>
            <a:pPr lvl="0" rtl="0">
              <a:lnSpc>
                <a:spcPct val="100000"/>
              </a:lnSpc>
              <a:spcBef>
                <a:spcPts val="0"/>
              </a:spcBef>
              <a:spcAft>
                <a:spcPts val="0"/>
              </a:spcAft>
              <a:buNone/>
            </a:pPr>
            <a:r>
              <a:rPr lang="en" sz="1200">
                <a:solidFill>
                  <a:srgbClr val="000000"/>
                </a:solidFill>
                <a:latin typeface="Arial"/>
                <a:ea typeface="Arial"/>
                <a:cs typeface="Arial"/>
                <a:sym typeface="Arial"/>
              </a:rPr>
              <a:t>Baker Hill is </a:t>
            </a:r>
          </a:p>
          <a:p>
            <a:pPr lvl="0" rtl="0">
              <a:lnSpc>
                <a:spcPct val="100000"/>
              </a:lnSpc>
              <a:spcBef>
                <a:spcPts val="0"/>
              </a:spcBef>
              <a:spcAft>
                <a:spcPts val="0"/>
              </a:spcAft>
              <a:buNone/>
            </a:pPr>
            <a:r>
              <a:rPr lang="en" sz="1200">
                <a:solidFill>
                  <a:srgbClr val="000000"/>
                </a:solidFill>
                <a:latin typeface="Arial"/>
                <a:ea typeface="Arial"/>
                <a:cs typeface="Arial"/>
                <a:sym typeface="Arial"/>
              </a:rPr>
              <a:t>more than </a:t>
            </a:r>
            <a:r>
              <a:rPr lang="en" sz="1200">
                <a:solidFill>
                  <a:srgbClr val="0000FF"/>
                </a:solidFill>
                <a:latin typeface="Arial"/>
                <a:ea typeface="Arial"/>
                <a:cs typeface="Arial"/>
                <a:sym typeface="Arial"/>
              </a:rPr>
              <a:t>50 METERS</a:t>
            </a:r>
            <a:r>
              <a:rPr lang="en" sz="1200">
                <a:solidFill>
                  <a:srgbClr val="000000"/>
                </a:solidFill>
                <a:latin typeface="Arial"/>
                <a:ea typeface="Arial"/>
                <a:cs typeface="Arial"/>
                <a:sym typeface="Arial"/>
              </a:rPr>
              <a:t>, and is less than </a:t>
            </a:r>
            <a:r>
              <a:rPr lang="en" sz="1200">
                <a:solidFill>
                  <a:srgbClr val="0000FF"/>
                </a:solidFill>
                <a:latin typeface="Arial"/>
                <a:ea typeface="Arial"/>
                <a:cs typeface="Arial"/>
                <a:sym typeface="Arial"/>
              </a:rPr>
              <a:t>60 METERS</a:t>
            </a:r>
            <a:r>
              <a:rPr lang="en" sz="1200">
                <a:solidFill>
                  <a:srgbClr val="000000"/>
                </a:solidFill>
                <a:latin typeface="Arial"/>
                <a:ea typeface="Arial"/>
                <a:cs typeface="Arial"/>
                <a:sym typeface="Arial"/>
              </a:rPr>
              <a:t>. </a:t>
            </a:r>
          </a:p>
          <a:p>
            <a:pPr lvl="0" rtl="0">
              <a:lnSpc>
                <a:spcPct val="100000"/>
              </a:lnSpc>
              <a:spcBef>
                <a:spcPts val="0"/>
              </a:spcBef>
              <a:spcAft>
                <a:spcPts val="0"/>
              </a:spcAft>
              <a:buNone/>
            </a:pPr>
            <a:r>
              <a:rPr lang="en" sz="1200">
                <a:solidFill>
                  <a:srgbClr val="000000"/>
                </a:solidFill>
                <a:latin typeface="Arial"/>
                <a:ea typeface="Arial"/>
                <a:cs typeface="Arial"/>
                <a:sym typeface="Arial"/>
              </a:rPr>
              <a:t>The approximate height above sea level of Baker Hill is</a:t>
            </a:r>
          </a:p>
          <a:p>
            <a:pPr lvl="0" rtl="0">
              <a:lnSpc>
                <a:spcPct val="100000"/>
              </a:lnSpc>
              <a:spcBef>
                <a:spcPts val="0"/>
              </a:spcBef>
              <a:spcAft>
                <a:spcPts val="0"/>
              </a:spcAft>
              <a:buNone/>
            </a:pPr>
            <a:r>
              <a:rPr lang="en" sz="1200">
                <a:solidFill>
                  <a:srgbClr val="0000FF"/>
                </a:solidFill>
                <a:latin typeface="Arial"/>
                <a:ea typeface="Arial"/>
                <a:cs typeface="Arial"/>
                <a:sym typeface="Arial"/>
              </a:rPr>
              <a:t>51 METERS.</a:t>
            </a:r>
          </a:p>
          <a:p>
            <a:pPr lvl="0" rtl="0">
              <a:lnSpc>
                <a:spcPct val="100000"/>
              </a:lnSpc>
              <a:spcBef>
                <a:spcPts val="0"/>
              </a:spcBef>
              <a:spcAft>
                <a:spcPts val="0"/>
              </a:spcAft>
              <a:buNone/>
            </a:pPr>
            <a:r>
              <a:rPr lang="en" sz="1200">
                <a:solidFill>
                  <a:srgbClr val="000000"/>
                </a:solidFill>
                <a:latin typeface="Arial"/>
                <a:ea typeface="Arial"/>
                <a:cs typeface="Arial"/>
                <a:sym typeface="Arial"/>
              </a:rPr>
              <a:t>Which hill is taller and how do you know?</a:t>
            </a:r>
          </a:p>
          <a:p>
            <a:pPr lvl="0" rtl="0">
              <a:lnSpc>
                <a:spcPct val="100000"/>
              </a:lnSpc>
              <a:spcBef>
                <a:spcPts val="0"/>
              </a:spcBef>
              <a:spcAft>
                <a:spcPts val="0"/>
              </a:spcAft>
              <a:buNone/>
            </a:pPr>
            <a:r>
              <a:rPr lang="en" sz="1200">
                <a:solidFill>
                  <a:srgbClr val="0000FF"/>
                </a:solidFill>
                <a:latin typeface="Arial"/>
                <a:ea typeface="Arial"/>
                <a:cs typeface="Arial"/>
                <a:sym typeface="Arial"/>
              </a:rPr>
              <a:t>BAKER HILL</a:t>
            </a:r>
          </a:p>
          <a:p>
            <a:pPr lvl="0" rtl="0">
              <a:lnSpc>
                <a:spcPct val="100000"/>
              </a:lnSpc>
              <a:spcBef>
                <a:spcPts val="0"/>
              </a:spcBef>
              <a:spcAft>
                <a:spcPts val="0"/>
              </a:spcAft>
              <a:buNone/>
            </a:pPr>
            <a:r>
              <a:rPr lang="en" sz="1200">
                <a:solidFill>
                  <a:srgbClr val="000000"/>
                </a:solidFill>
                <a:latin typeface="Arial"/>
                <a:ea typeface="Arial"/>
                <a:cs typeface="Arial"/>
                <a:sym typeface="Arial"/>
              </a:rPr>
              <a:t>What does a greater distance between contour lines tell us about the slope of the land?</a:t>
            </a:r>
          </a:p>
          <a:p>
            <a:pPr lvl="0" rtl="0">
              <a:lnSpc>
                <a:spcPct val="100000"/>
              </a:lnSpc>
              <a:spcBef>
                <a:spcPts val="0"/>
              </a:spcBef>
              <a:spcAft>
                <a:spcPts val="0"/>
              </a:spcAft>
              <a:buNone/>
            </a:pPr>
            <a:r>
              <a:rPr lang="en" sz="1200">
                <a:solidFill>
                  <a:srgbClr val="0000FF"/>
                </a:solidFill>
                <a:latin typeface="Arial"/>
                <a:ea typeface="Arial"/>
                <a:cs typeface="Arial"/>
                <a:sym typeface="Arial"/>
              </a:rPr>
              <a:t>THE GREATER THE DISTANCE BETWEEN CONTOUR LINES, THE MORE GRADUAL THE SLOPE.</a:t>
            </a:r>
          </a:p>
          <a:p>
            <a:pPr lvl="0" rtl="0">
              <a:lnSpc>
                <a:spcPct val="100000"/>
              </a:lnSpc>
              <a:spcBef>
                <a:spcPts val="0"/>
              </a:spcBef>
              <a:spcAft>
                <a:spcPts val="0"/>
              </a:spcAft>
              <a:buNone/>
            </a:pPr>
            <a:r>
              <a:rPr lang="en" sz="1200">
                <a:solidFill>
                  <a:srgbClr val="000000"/>
                </a:solidFill>
                <a:latin typeface="Arial"/>
                <a:ea typeface="Arial"/>
                <a:cs typeface="Arial"/>
                <a:sym typeface="Arial"/>
              </a:rPr>
              <a:t>What does a closer distance between contour lines tell us about the slope of the land?</a:t>
            </a:r>
          </a:p>
          <a:p>
            <a:pPr lvl="0">
              <a:lnSpc>
                <a:spcPct val="100000"/>
              </a:lnSpc>
              <a:spcBef>
                <a:spcPts val="0"/>
              </a:spcBef>
              <a:spcAft>
                <a:spcPts val="0"/>
              </a:spcAft>
              <a:buNone/>
            </a:pPr>
            <a:r>
              <a:rPr lang="en" sz="1200">
                <a:solidFill>
                  <a:srgbClr val="0000FF"/>
                </a:solidFill>
                <a:latin typeface="Arial"/>
                <a:ea typeface="Arial"/>
                <a:cs typeface="Arial"/>
                <a:sym typeface="Arial"/>
              </a:rPr>
              <a:t>THE CLOSER THE LINES, THE SHARPER THE SLOPE.</a:t>
            </a:r>
          </a:p>
        </p:txBody>
      </p:sp>
      <p:sp>
        <p:nvSpPr>
          <p:cNvPr id="168" name="Shape 168"/>
          <p:cNvSpPr txBox="1"/>
          <p:nvPr/>
        </p:nvSpPr>
        <p:spPr>
          <a:xfrm>
            <a:off x="4906525" y="1419250"/>
            <a:ext cx="3925799" cy="3284399"/>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69" name="Shape 169"/>
          <p:cNvPicPr preferRelativeResize="0"/>
          <p:nvPr/>
        </p:nvPicPr>
        <p:blipFill>
          <a:blip r:embed="rId3">
            <a:alphaModFix/>
          </a:blip>
          <a:stretch>
            <a:fillRect/>
          </a:stretch>
        </p:blipFill>
        <p:spPr>
          <a:xfrm>
            <a:off x="4521300" y="1266331"/>
            <a:ext cx="4392124" cy="3065693"/>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fade">
                                      <p:cBhvr>
                                        <p:cTn id="7" dur="10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xEl>
                                              <p:pRg st="1" end="1"/>
                                            </p:txEl>
                                          </p:spTgt>
                                        </p:tgtEl>
                                        <p:attrNameLst>
                                          <p:attrName>style.visibility</p:attrName>
                                        </p:attrNameLst>
                                      </p:cBhvr>
                                      <p:to>
                                        <p:strVal val="visible"/>
                                      </p:to>
                                    </p:set>
                                    <p:animEffect transition="in" filter="fade">
                                      <p:cBhvr>
                                        <p:cTn id="12" dur="1000"/>
                                        <p:tgtEl>
                                          <p:spTgt spid="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xEl>
                                              <p:pRg st="2" end="2"/>
                                            </p:txEl>
                                          </p:spTgt>
                                        </p:tgtEl>
                                        <p:attrNameLst>
                                          <p:attrName>style.visibility</p:attrName>
                                        </p:attrNameLst>
                                      </p:cBhvr>
                                      <p:to>
                                        <p:strVal val="visible"/>
                                      </p:to>
                                    </p:set>
                                    <p:animEffect transition="in" filter="fade">
                                      <p:cBhvr>
                                        <p:cTn id="17" dur="1000"/>
                                        <p:tgtEl>
                                          <p:spTgt spid="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xEl>
                                              <p:pRg st="3" end="3"/>
                                            </p:txEl>
                                          </p:spTgt>
                                        </p:tgtEl>
                                        <p:attrNameLst>
                                          <p:attrName>style.visibility</p:attrName>
                                        </p:attrNameLst>
                                      </p:cBhvr>
                                      <p:to>
                                        <p:strVal val="visible"/>
                                      </p:to>
                                    </p:set>
                                    <p:animEffect transition="in" filter="fade">
                                      <p:cBhvr>
                                        <p:cTn id="22" dur="1000"/>
                                        <p:tgtEl>
                                          <p:spTgt spid="1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
                                            <p:txEl>
                                              <p:pRg st="4" end="4"/>
                                            </p:txEl>
                                          </p:spTgt>
                                        </p:tgtEl>
                                        <p:attrNameLst>
                                          <p:attrName>style.visibility</p:attrName>
                                        </p:attrNameLst>
                                      </p:cBhvr>
                                      <p:to>
                                        <p:strVal val="visible"/>
                                      </p:to>
                                    </p:set>
                                    <p:animEffect transition="in" filter="fade">
                                      <p:cBhvr>
                                        <p:cTn id="27" dur="1000"/>
                                        <p:tgtEl>
                                          <p:spTgt spid="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7">
                                            <p:txEl>
                                              <p:pRg st="5" end="5"/>
                                            </p:txEl>
                                          </p:spTgt>
                                        </p:tgtEl>
                                        <p:attrNameLst>
                                          <p:attrName>style.visibility</p:attrName>
                                        </p:attrNameLst>
                                      </p:cBhvr>
                                      <p:to>
                                        <p:strVal val="visible"/>
                                      </p:to>
                                    </p:set>
                                    <p:animEffect transition="in" filter="fade">
                                      <p:cBhvr>
                                        <p:cTn id="32" dur="1000"/>
                                        <p:tgtEl>
                                          <p:spTgt spid="1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7">
                                            <p:txEl>
                                              <p:pRg st="6" end="6"/>
                                            </p:txEl>
                                          </p:spTgt>
                                        </p:tgtEl>
                                        <p:attrNameLst>
                                          <p:attrName>style.visibility</p:attrName>
                                        </p:attrNameLst>
                                      </p:cBhvr>
                                      <p:to>
                                        <p:strVal val="visible"/>
                                      </p:to>
                                    </p:set>
                                    <p:animEffect transition="in" filter="fade">
                                      <p:cBhvr>
                                        <p:cTn id="37" dur="1000"/>
                                        <p:tgtEl>
                                          <p:spTgt spid="1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7">
                                            <p:txEl>
                                              <p:pRg st="7" end="7"/>
                                            </p:txEl>
                                          </p:spTgt>
                                        </p:tgtEl>
                                        <p:attrNameLst>
                                          <p:attrName>style.visibility</p:attrName>
                                        </p:attrNameLst>
                                      </p:cBhvr>
                                      <p:to>
                                        <p:strVal val="visible"/>
                                      </p:to>
                                    </p:set>
                                    <p:animEffect transition="in" filter="fade">
                                      <p:cBhvr>
                                        <p:cTn id="42" dur="1000"/>
                                        <p:tgtEl>
                                          <p:spTgt spid="1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7">
                                            <p:txEl>
                                              <p:pRg st="8" end="8"/>
                                            </p:txEl>
                                          </p:spTgt>
                                        </p:tgtEl>
                                        <p:attrNameLst>
                                          <p:attrName>style.visibility</p:attrName>
                                        </p:attrNameLst>
                                      </p:cBhvr>
                                      <p:to>
                                        <p:strVal val="visible"/>
                                      </p:to>
                                    </p:set>
                                    <p:animEffect transition="in" filter="fade">
                                      <p:cBhvr>
                                        <p:cTn id="47" dur="1000"/>
                                        <p:tgtEl>
                                          <p:spTgt spid="16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7">
                                            <p:txEl>
                                              <p:pRg st="9" end="9"/>
                                            </p:txEl>
                                          </p:spTgt>
                                        </p:tgtEl>
                                        <p:attrNameLst>
                                          <p:attrName>style.visibility</p:attrName>
                                        </p:attrNameLst>
                                      </p:cBhvr>
                                      <p:to>
                                        <p:strVal val="visible"/>
                                      </p:to>
                                    </p:set>
                                    <p:animEffect transition="in" filter="fade">
                                      <p:cBhvr>
                                        <p:cTn id="52" dur="1000"/>
                                        <p:tgtEl>
                                          <p:spTgt spid="16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7">
                                            <p:txEl>
                                              <p:pRg st="10" end="10"/>
                                            </p:txEl>
                                          </p:spTgt>
                                        </p:tgtEl>
                                        <p:attrNameLst>
                                          <p:attrName>style.visibility</p:attrName>
                                        </p:attrNameLst>
                                      </p:cBhvr>
                                      <p:to>
                                        <p:strVal val="visible"/>
                                      </p:to>
                                    </p:set>
                                    <p:animEffect transition="in" filter="fade">
                                      <p:cBhvr>
                                        <p:cTn id="57" dur="1000"/>
                                        <p:tgtEl>
                                          <p:spTgt spid="16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7">
                                            <p:txEl>
                                              <p:pRg st="11" end="11"/>
                                            </p:txEl>
                                          </p:spTgt>
                                        </p:tgtEl>
                                        <p:attrNameLst>
                                          <p:attrName>style.visibility</p:attrName>
                                        </p:attrNameLst>
                                      </p:cBhvr>
                                      <p:to>
                                        <p:strVal val="visible"/>
                                      </p:to>
                                    </p:set>
                                    <p:animEffect transition="in" filter="fade">
                                      <p:cBhvr>
                                        <p:cTn id="62" dur="1000"/>
                                        <p:tgtEl>
                                          <p:spTgt spid="16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7">
                                            <p:txEl>
                                              <p:pRg st="12" end="12"/>
                                            </p:txEl>
                                          </p:spTgt>
                                        </p:tgtEl>
                                        <p:attrNameLst>
                                          <p:attrName>style.visibility</p:attrName>
                                        </p:attrNameLst>
                                      </p:cBhvr>
                                      <p:to>
                                        <p:strVal val="visible"/>
                                      </p:to>
                                    </p:set>
                                    <p:animEffect transition="in" filter="fade">
                                      <p:cBhvr>
                                        <p:cTn id="67" dur="1000"/>
                                        <p:tgtEl>
                                          <p:spTgt spid="16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7">
                                            <p:txEl>
                                              <p:pRg st="13" end="13"/>
                                            </p:txEl>
                                          </p:spTgt>
                                        </p:tgtEl>
                                        <p:attrNameLst>
                                          <p:attrName>style.visibility</p:attrName>
                                        </p:attrNameLst>
                                      </p:cBhvr>
                                      <p:to>
                                        <p:strVal val="visible"/>
                                      </p:to>
                                    </p:set>
                                    <p:animEffect transition="in" filter="fade">
                                      <p:cBhvr>
                                        <p:cTn id="72" dur="1000"/>
                                        <p:tgtEl>
                                          <p:spTgt spid="167">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67">
                                            <p:txEl>
                                              <p:pRg st="14" end="14"/>
                                            </p:txEl>
                                          </p:spTgt>
                                        </p:tgtEl>
                                        <p:attrNameLst>
                                          <p:attrName>style.visibility</p:attrName>
                                        </p:attrNameLst>
                                      </p:cBhvr>
                                      <p:to>
                                        <p:strVal val="visible"/>
                                      </p:to>
                                    </p:set>
                                    <p:animEffect transition="in" filter="fade">
                                      <p:cBhvr>
                                        <p:cTn id="77" dur="1000"/>
                                        <p:tgtEl>
                                          <p:spTgt spid="167">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67">
                                            <p:txEl>
                                              <p:pRg st="15" end="15"/>
                                            </p:txEl>
                                          </p:spTgt>
                                        </p:tgtEl>
                                        <p:attrNameLst>
                                          <p:attrName>style.visibility</p:attrName>
                                        </p:attrNameLst>
                                      </p:cBhvr>
                                      <p:to>
                                        <p:strVal val="visible"/>
                                      </p:to>
                                    </p:set>
                                    <p:animEffect transition="in" filter="fade">
                                      <p:cBhvr>
                                        <p:cTn id="82" dur="1000"/>
                                        <p:tgtEl>
                                          <p:spTgt spid="167">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67">
                                            <p:txEl>
                                              <p:pRg st="16" end="16"/>
                                            </p:txEl>
                                          </p:spTgt>
                                        </p:tgtEl>
                                        <p:attrNameLst>
                                          <p:attrName>style.visibility</p:attrName>
                                        </p:attrNameLst>
                                      </p:cBhvr>
                                      <p:to>
                                        <p:strVal val="visible"/>
                                      </p:to>
                                    </p:set>
                                    <p:animEffect transition="in" filter="fade">
                                      <p:cBhvr>
                                        <p:cTn id="87" dur="1000"/>
                                        <p:tgtEl>
                                          <p:spTgt spid="167">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67">
                                            <p:txEl>
                                              <p:pRg st="17" end="17"/>
                                            </p:txEl>
                                          </p:spTgt>
                                        </p:tgtEl>
                                        <p:attrNameLst>
                                          <p:attrName>style.visibility</p:attrName>
                                        </p:attrNameLst>
                                      </p:cBhvr>
                                      <p:to>
                                        <p:strVal val="visible"/>
                                      </p:to>
                                    </p:set>
                                    <p:animEffect transition="in" filter="fade">
                                      <p:cBhvr>
                                        <p:cTn id="92" dur="1000"/>
                                        <p:tgtEl>
                                          <p:spTgt spid="16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Angel Island</a:t>
            </a:r>
          </a:p>
        </p:txBody>
      </p:sp>
      <p:sp>
        <p:nvSpPr>
          <p:cNvPr id="175" name="Shape 175"/>
          <p:cNvSpPr txBox="1">
            <a:spLocks noGrp="1"/>
          </p:cNvSpPr>
          <p:nvPr>
            <p:ph type="body" idx="1"/>
          </p:nvPr>
        </p:nvSpPr>
        <p:spPr>
          <a:xfrm>
            <a:off x="311700" y="1006950"/>
            <a:ext cx="5408999" cy="4002300"/>
          </a:xfrm>
          <a:prstGeom prst="rect">
            <a:avLst/>
          </a:prstGeom>
        </p:spPr>
        <p:txBody>
          <a:bodyPr lIns="91425" tIns="91425" rIns="91425" bIns="91425" anchor="t" anchorCtr="0">
            <a:noAutofit/>
          </a:bodyPr>
          <a:lstStyle/>
          <a:p>
            <a:pPr lvl="0" indent="457200" rtl="0">
              <a:spcBef>
                <a:spcPts val="0"/>
              </a:spcBef>
              <a:buNone/>
            </a:pPr>
            <a:r>
              <a:rPr lang="en" sz="1400">
                <a:solidFill>
                  <a:srgbClr val="222222"/>
                </a:solidFill>
              </a:rPr>
              <a:t>Angel Island is an interesting island. It is the largest natural island in the San Francisco Bay.  The island has a rich history.  It was a seasonal hunting and gathering location for the Coast Miwok Indians.  Later, an immigration station was established on the island where many Chinese immigrants were processed.  During World War II, both Japanese and German prisoners of war were detained on the island before being sent elsewhere.  Many US Troops were processed on the island either leaving for or returning from service.  At one time, Angel Island was even a cattle ranch.  In 1954, the process for the island to become a California State Park began. One side of the island was open to visitors.  By the early 1960s, the entire island was a California State Park.  Today, you can visit Angel Island to enjoy many activities like riding  your bike,  going on a hike, or enjoying a picnic with your family.</a:t>
            </a:r>
          </a:p>
        </p:txBody>
      </p:sp>
      <p:pic>
        <p:nvPicPr>
          <p:cNvPr id="176" name="Shape 176"/>
          <p:cNvPicPr preferRelativeResize="0"/>
          <p:nvPr/>
        </p:nvPicPr>
        <p:blipFill>
          <a:blip r:embed="rId3">
            <a:alphaModFix/>
          </a:blip>
          <a:stretch>
            <a:fillRect/>
          </a:stretch>
        </p:blipFill>
        <p:spPr>
          <a:xfrm>
            <a:off x="3395025" y="174405"/>
            <a:ext cx="1243650" cy="832550"/>
          </a:xfrm>
          <a:prstGeom prst="rect">
            <a:avLst/>
          </a:prstGeom>
          <a:noFill/>
          <a:ln>
            <a:noFill/>
          </a:ln>
        </p:spPr>
      </p:pic>
      <p:pic>
        <p:nvPicPr>
          <p:cNvPr id="177" name="Shape 177"/>
          <p:cNvPicPr preferRelativeResize="0"/>
          <p:nvPr/>
        </p:nvPicPr>
        <p:blipFill>
          <a:blip r:embed="rId4">
            <a:alphaModFix/>
          </a:blip>
          <a:stretch>
            <a:fillRect/>
          </a:stretch>
        </p:blipFill>
        <p:spPr>
          <a:xfrm>
            <a:off x="5914425" y="785905"/>
            <a:ext cx="2487925" cy="1659420"/>
          </a:xfrm>
          <a:prstGeom prst="rect">
            <a:avLst/>
          </a:prstGeom>
          <a:noFill/>
          <a:ln>
            <a:noFill/>
          </a:ln>
        </p:spPr>
      </p:pic>
      <p:pic>
        <p:nvPicPr>
          <p:cNvPr id="178" name="Shape 178"/>
          <p:cNvPicPr preferRelativeResize="0"/>
          <p:nvPr/>
        </p:nvPicPr>
        <p:blipFill>
          <a:blip r:embed="rId5">
            <a:alphaModFix/>
          </a:blip>
          <a:stretch>
            <a:fillRect/>
          </a:stretch>
        </p:blipFill>
        <p:spPr>
          <a:xfrm>
            <a:off x="6261721" y="2805250"/>
            <a:ext cx="2066381" cy="1892774"/>
          </a:xfrm>
          <a:prstGeom prst="rect">
            <a:avLst/>
          </a:prstGeom>
          <a:noFill/>
          <a:ln>
            <a:noFill/>
          </a:ln>
        </p:spPr>
      </p:pic>
    </p:spTree>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Directions:</a:t>
            </a:r>
          </a:p>
        </p:txBody>
      </p:sp>
      <p:sp>
        <p:nvSpPr>
          <p:cNvPr id="184" name="Shape 184"/>
          <p:cNvSpPr txBox="1">
            <a:spLocks noGrp="1"/>
          </p:cNvSpPr>
          <p:nvPr>
            <p:ph type="body" idx="1"/>
          </p:nvPr>
        </p:nvSpPr>
        <p:spPr>
          <a:xfrm>
            <a:off x="215450" y="902175"/>
            <a:ext cx="8520599" cy="4141499"/>
          </a:xfrm>
          <a:prstGeom prst="rect">
            <a:avLst/>
          </a:prstGeom>
        </p:spPr>
        <p:txBody>
          <a:bodyPr lIns="91425" tIns="91425" rIns="91425" bIns="91425" anchor="t" anchorCtr="0">
            <a:noAutofit/>
          </a:bodyPr>
          <a:lstStyle/>
          <a:p>
            <a:pPr marL="914400" lvl="1" indent="-304800" rtl="0">
              <a:spcBef>
                <a:spcPts val="0"/>
              </a:spcBef>
              <a:spcAft>
                <a:spcPts val="0"/>
              </a:spcAft>
              <a:buClr>
                <a:srgbClr val="000000"/>
              </a:buClr>
              <a:buSzPct val="100000"/>
              <a:buFont typeface="Arial"/>
              <a:buAutoNum type="alphaLcPeriod"/>
            </a:pPr>
            <a:r>
              <a:rPr lang="en" sz="1200">
                <a:solidFill>
                  <a:srgbClr val="000000"/>
                </a:solidFill>
                <a:latin typeface="Arial"/>
                <a:ea typeface="Arial"/>
                <a:cs typeface="Arial"/>
                <a:sym typeface="Arial"/>
              </a:rPr>
              <a:t>Cut out map.</a:t>
            </a:r>
          </a:p>
          <a:p>
            <a:pPr marL="914400" lvl="1" indent="-304800" rtl="0">
              <a:spcBef>
                <a:spcPts val="0"/>
              </a:spcBef>
              <a:spcAft>
                <a:spcPts val="0"/>
              </a:spcAft>
              <a:buClr>
                <a:srgbClr val="000000"/>
              </a:buClr>
              <a:buSzPct val="100000"/>
              <a:buFont typeface="Arial"/>
              <a:buAutoNum type="alphaLcPeriod"/>
            </a:pPr>
            <a:r>
              <a:rPr lang="en" sz="1200">
                <a:solidFill>
                  <a:srgbClr val="000000"/>
                </a:solidFill>
                <a:latin typeface="Arial"/>
                <a:ea typeface="Arial"/>
                <a:cs typeface="Arial"/>
                <a:sym typeface="Arial"/>
              </a:rPr>
              <a:t>Tape the map to the inside of 1 plastic lid. Turn the lid over so the edges of the container are touching the table like an upside down bowl.  You should be able to see the map.</a:t>
            </a:r>
          </a:p>
          <a:p>
            <a:pPr marL="914400" lvl="1" indent="-304800" rtl="0">
              <a:spcBef>
                <a:spcPts val="0"/>
              </a:spcBef>
              <a:spcAft>
                <a:spcPts val="0"/>
              </a:spcAft>
              <a:buClr>
                <a:srgbClr val="000000"/>
              </a:buClr>
              <a:buSzPct val="100000"/>
              <a:buFont typeface="Arial"/>
              <a:buAutoNum type="alphaLcPeriod"/>
            </a:pPr>
            <a:r>
              <a:rPr lang="en" sz="1200">
                <a:solidFill>
                  <a:srgbClr val="000000"/>
                </a:solidFill>
                <a:latin typeface="Arial"/>
                <a:ea typeface="Arial"/>
                <a:cs typeface="Arial"/>
                <a:sym typeface="Arial"/>
              </a:rPr>
              <a:t>Organize the 8 lids.  Place the lid with the map on it on the table.  Stack the next lid on top after you rotate it one time.  Stack the next lid in the same position as the first.  Continue stacking and rotating the direction.  It is important to do this, so there will be some distance between lids, otherwise they’ll stack flat.</a:t>
            </a:r>
          </a:p>
          <a:p>
            <a:pPr marL="914400" lvl="1" indent="-304800" rtl="0">
              <a:spcBef>
                <a:spcPts val="0"/>
              </a:spcBef>
              <a:spcAft>
                <a:spcPts val="0"/>
              </a:spcAft>
              <a:buClr>
                <a:srgbClr val="000000"/>
              </a:buClr>
              <a:buSzPct val="100000"/>
              <a:buFont typeface="Arial"/>
              <a:buAutoNum type="alphaLcPeriod"/>
            </a:pPr>
            <a:r>
              <a:rPr lang="en" sz="1200">
                <a:solidFill>
                  <a:srgbClr val="000000"/>
                </a:solidFill>
                <a:latin typeface="Arial"/>
                <a:ea typeface="Arial"/>
                <a:cs typeface="Arial"/>
                <a:sym typeface="Arial"/>
              </a:rPr>
              <a:t>Set the organized stack aside, except for the first one with the map.</a:t>
            </a:r>
          </a:p>
          <a:p>
            <a:pPr marL="914400" lvl="1" indent="-304800" rtl="0">
              <a:spcBef>
                <a:spcPts val="0"/>
              </a:spcBef>
              <a:spcAft>
                <a:spcPts val="0"/>
              </a:spcAft>
              <a:buClr>
                <a:srgbClr val="000000"/>
              </a:buClr>
              <a:buSzPct val="100000"/>
              <a:buFont typeface="Arial"/>
              <a:buAutoNum type="alphaLcPeriod"/>
            </a:pPr>
            <a:r>
              <a:rPr lang="en" sz="1200">
                <a:solidFill>
                  <a:srgbClr val="000000"/>
                </a:solidFill>
                <a:latin typeface="Arial"/>
                <a:ea typeface="Arial"/>
                <a:cs typeface="Arial"/>
                <a:sym typeface="Arial"/>
              </a:rPr>
              <a:t>Use a sharpie marker and label the elevation at sea level - 0ft. on the first lid.  Write 0ft. in the upper left corner.  Then, trace the contour line at sea level.  This is the outermost line around the island.</a:t>
            </a:r>
          </a:p>
          <a:p>
            <a:pPr marL="914400" lvl="1" indent="-304800" rtl="0">
              <a:spcBef>
                <a:spcPts val="0"/>
              </a:spcBef>
              <a:spcAft>
                <a:spcPts val="0"/>
              </a:spcAft>
              <a:buClr>
                <a:srgbClr val="000000"/>
              </a:buClr>
              <a:buSzPct val="100000"/>
              <a:buFont typeface="Arial"/>
              <a:buAutoNum type="alphaLcPeriod"/>
            </a:pPr>
            <a:r>
              <a:rPr lang="en" sz="1200">
                <a:solidFill>
                  <a:srgbClr val="000000"/>
                </a:solidFill>
                <a:latin typeface="Arial"/>
                <a:ea typeface="Arial"/>
                <a:cs typeface="Arial"/>
                <a:sym typeface="Arial"/>
              </a:rPr>
              <a:t>Stack the next lid on top - Be sure it does not lay flat against the first lid. Then, write the elevation in the left corner, slightly below the 0ft.  Write 100ft. Trace the 100ft. contour  line around the island.</a:t>
            </a:r>
          </a:p>
          <a:p>
            <a:pPr marL="914400" lvl="1" indent="-304800" rtl="0">
              <a:spcBef>
                <a:spcPts val="0"/>
              </a:spcBef>
              <a:spcAft>
                <a:spcPts val="0"/>
              </a:spcAft>
              <a:buClr>
                <a:srgbClr val="000000"/>
              </a:buClr>
              <a:buSzPct val="100000"/>
              <a:buFont typeface="Arial"/>
              <a:buAutoNum type="alphaLcPeriod"/>
            </a:pPr>
            <a:r>
              <a:rPr lang="en" sz="1200">
                <a:solidFill>
                  <a:srgbClr val="000000"/>
                </a:solidFill>
                <a:latin typeface="Arial"/>
                <a:ea typeface="Arial"/>
                <a:cs typeface="Arial"/>
                <a:sym typeface="Arial"/>
              </a:rPr>
              <a:t>Remove the 100ft. lid and set aside.</a:t>
            </a:r>
          </a:p>
          <a:p>
            <a:pPr marL="914400" lvl="1" indent="-304800" rtl="0">
              <a:spcBef>
                <a:spcPts val="0"/>
              </a:spcBef>
              <a:spcAft>
                <a:spcPts val="0"/>
              </a:spcAft>
              <a:buClr>
                <a:srgbClr val="000000"/>
              </a:buClr>
              <a:buSzPct val="100000"/>
              <a:buFont typeface="Arial"/>
              <a:buAutoNum type="alphaLcPeriod"/>
            </a:pPr>
            <a:r>
              <a:rPr lang="en" sz="1200">
                <a:solidFill>
                  <a:srgbClr val="000000"/>
                </a:solidFill>
                <a:latin typeface="Arial"/>
                <a:ea typeface="Arial"/>
                <a:cs typeface="Arial"/>
                <a:sym typeface="Arial"/>
              </a:rPr>
              <a:t>Continue stacking the next lid on top and continue writing the elevation on the left side a little bit below the previous elevation.  Continue tracing the contour lines for each elevation until 700ft.  One unit of elevation for each lid. Use the bottom lid with the map as your guide for each elevation.</a:t>
            </a:r>
          </a:p>
          <a:p>
            <a:pPr marL="914400" lvl="1" indent="-304800" rtl="0">
              <a:spcBef>
                <a:spcPts val="0"/>
              </a:spcBef>
              <a:spcAft>
                <a:spcPts val="0"/>
              </a:spcAft>
              <a:buClr>
                <a:srgbClr val="000000"/>
              </a:buClr>
              <a:buSzPct val="100000"/>
              <a:buFont typeface="Arial"/>
              <a:buAutoNum type="alphaLcPeriod"/>
            </a:pPr>
            <a:r>
              <a:rPr lang="en" sz="1200">
                <a:solidFill>
                  <a:srgbClr val="000000"/>
                </a:solidFill>
                <a:latin typeface="Arial"/>
                <a:ea typeface="Arial"/>
                <a:cs typeface="Arial"/>
                <a:sym typeface="Arial"/>
              </a:rPr>
              <a:t>Tip:  You may need to stack and restack as you work to be sure your lines and elevation marks are where they should be</a:t>
            </a:r>
          </a:p>
          <a:p>
            <a:pPr marL="914400" lvl="1" indent="-304800">
              <a:spcBef>
                <a:spcPts val="0"/>
              </a:spcBef>
              <a:spcAft>
                <a:spcPts val="0"/>
              </a:spcAft>
              <a:buClr>
                <a:srgbClr val="000000"/>
              </a:buClr>
              <a:buSzPct val="100000"/>
              <a:buFont typeface="Arial"/>
              <a:buAutoNum type="alphaLcPeriod"/>
            </a:pPr>
            <a:r>
              <a:rPr lang="en" sz="1200">
                <a:solidFill>
                  <a:srgbClr val="000000"/>
                </a:solidFill>
                <a:latin typeface="Arial"/>
                <a:ea typeface="Arial"/>
                <a:cs typeface="Arial"/>
                <a:sym typeface="Arial"/>
              </a:rPr>
              <a:t>On the last lid, elevation 700ft., write ANGEL ISLAND at the top.  Draw a compass rose and a key. Write your name and number wherever you think it should be.</a:t>
            </a:r>
          </a:p>
        </p:txBody>
      </p:sp>
    </p:spTree>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Write in your Science Notebook:</a:t>
            </a:r>
          </a:p>
        </p:txBody>
      </p:sp>
      <p:sp>
        <p:nvSpPr>
          <p:cNvPr id="190" name="Shape 190"/>
          <p:cNvSpPr txBox="1">
            <a:spLocks noGrp="1"/>
          </p:cNvSpPr>
          <p:nvPr>
            <p:ph type="body" idx="1"/>
          </p:nvPr>
        </p:nvSpPr>
        <p:spPr>
          <a:xfrm>
            <a:off x="311700" y="1266325"/>
            <a:ext cx="8520599" cy="3642600"/>
          </a:xfrm>
          <a:prstGeom prst="rect">
            <a:avLst/>
          </a:prstGeom>
        </p:spPr>
        <p:txBody>
          <a:bodyPr lIns="91425" tIns="91425" rIns="91425" bIns="91425" anchor="t" anchorCtr="0">
            <a:noAutofit/>
          </a:bodyPr>
          <a:lstStyle/>
          <a:p>
            <a:pPr lvl="0" rtl="0">
              <a:spcBef>
                <a:spcPts val="0"/>
              </a:spcBef>
              <a:spcAft>
                <a:spcPts val="0"/>
              </a:spcAft>
              <a:buNone/>
            </a:pPr>
            <a:r>
              <a:rPr lang="en" sz="3000">
                <a:solidFill>
                  <a:srgbClr val="000000"/>
                </a:solidFill>
                <a:latin typeface="Arial"/>
                <a:ea typeface="Arial"/>
                <a:cs typeface="Arial"/>
                <a:sym typeface="Arial"/>
              </a:rPr>
              <a:t>What did you learn during this lesson?  </a:t>
            </a:r>
          </a:p>
          <a:p>
            <a:pPr lvl="0" rtl="0">
              <a:spcBef>
                <a:spcPts val="0"/>
              </a:spcBef>
              <a:spcAft>
                <a:spcPts val="0"/>
              </a:spcAft>
              <a:buNone/>
            </a:pPr>
            <a:endParaRPr sz="2400" i="1">
              <a:solidFill>
                <a:srgbClr val="000000"/>
              </a:solidFill>
              <a:latin typeface="Arial"/>
              <a:ea typeface="Arial"/>
              <a:cs typeface="Arial"/>
              <a:sym typeface="Arial"/>
            </a:endParaRPr>
          </a:p>
          <a:p>
            <a:pPr lvl="0" rtl="0">
              <a:spcBef>
                <a:spcPts val="0"/>
              </a:spcBef>
              <a:spcAft>
                <a:spcPts val="0"/>
              </a:spcAft>
              <a:buNone/>
            </a:pPr>
            <a:r>
              <a:rPr lang="en" sz="2400" i="1">
                <a:solidFill>
                  <a:srgbClr val="000000"/>
                </a:solidFill>
                <a:latin typeface="Arial"/>
                <a:ea typeface="Arial"/>
                <a:cs typeface="Arial"/>
                <a:sym typeface="Arial"/>
              </a:rPr>
              <a:t>Think about: Topographic maps, elevation, contour lines and intervals, Angel Island, compass rose, map key,  units of measurement, etc.</a:t>
            </a:r>
            <a:r>
              <a:rPr lang="en" sz="3000">
                <a:solidFill>
                  <a:srgbClr val="000000"/>
                </a:solidFill>
                <a:latin typeface="Arial"/>
                <a:ea typeface="Arial"/>
                <a:cs typeface="Arial"/>
                <a:sym typeface="Arial"/>
              </a:rPr>
              <a:t>  </a:t>
            </a:r>
          </a:p>
          <a:p>
            <a:pPr lvl="0" rtl="0">
              <a:spcBef>
                <a:spcPts val="0"/>
              </a:spcBef>
              <a:spcAft>
                <a:spcPts val="0"/>
              </a:spcAft>
              <a:buNone/>
            </a:pPr>
            <a:endParaRPr sz="3000">
              <a:solidFill>
                <a:srgbClr val="000000"/>
              </a:solidFill>
              <a:latin typeface="Arial"/>
              <a:ea typeface="Arial"/>
              <a:cs typeface="Arial"/>
              <a:sym typeface="Arial"/>
            </a:endParaRPr>
          </a:p>
          <a:p>
            <a:pPr lvl="0">
              <a:spcBef>
                <a:spcPts val="0"/>
              </a:spcBef>
              <a:spcAft>
                <a:spcPts val="0"/>
              </a:spcAft>
              <a:buNone/>
            </a:pPr>
            <a:r>
              <a:rPr lang="en" sz="3000">
                <a:solidFill>
                  <a:srgbClr val="000000"/>
                </a:solidFill>
                <a:latin typeface="Arial"/>
                <a:ea typeface="Arial"/>
                <a:cs typeface="Arial"/>
                <a:sym typeface="Arial"/>
              </a:rPr>
              <a:t>What else do you wonder about these topics?</a:t>
            </a: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What do we already know about maps?</a:t>
            </a:r>
          </a:p>
        </p:txBody>
      </p:sp>
      <p:sp>
        <p:nvSpPr>
          <p:cNvPr id="73" name="Shape 73"/>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a:spcBef>
                <a:spcPts val="0"/>
              </a:spcBef>
              <a:buNone/>
            </a:pPr>
            <a:endParaRPr/>
          </a:p>
        </p:txBody>
      </p:sp>
      <p:pic>
        <p:nvPicPr>
          <p:cNvPr id="74" name="Shape 74"/>
          <p:cNvPicPr preferRelativeResize="0"/>
          <p:nvPr/>
        </p:nvPicPr>
        <p:blipFill>
          <a:blip r:embed="rId3">
            <a:alphaModFix/>
          </a:blip>
          <a:stretch>
            <a:fillRect/>
          </a:stretch>
        </p:blipFill>
        <p:spPr>
          <a:xfrm>
            <a:off x="311700" y="1389776"/>
            <a:ext cx="2356350" cy="2783072"/>
          </a:xfrm>
          <a:prstGeom prst="rect">
            <a:avLst/>
          </a:prstGeom>
          <a:noFill/>
          <a:ln>
            <a:noFill/>
          </a:ln>
        </p:spPr>
      </p:pic>
      <p:pic>
        <p:nvPicPr>
          <p:cNvPr id="75" name="Shape 75"/>
          <p:cNvPicPr preferRelativeResize="0"/>
          <p:nvPr/>
        </p:nvPicPr>
        <p:blipFill>
          <a:blip r:embed="rId4">
            <a:alphaModFix/>
          </a:blip>
          <a:stretch>
            <a:fillRect/>
          </a:stretch>
        </p:blipFill>
        <p:spPr>
          <a:xfrm>
            <a:off x="2926150" y="1443700"/>
            <a:ext cx="2675225" cy="2675225"/>
          </a:xfrm>
          <a:prstGeom prst="rect">
            <a:avLst/>
          </a:prstGeom>
          <a:noFill/>
          <a:ln>
            <a:noFill/>
          </a:ln>
        </p:spPr>
      </p:pic>
      <p:pic>
        <p:nvPicPr>
          <p:cNvPr id="76" name="Shape 76"/>
          <p:cNvPicPr preferRelativeResize="0"/>
          <p:nvPr/>
        </p:nvPicPr>
        <p:blipFill>
          <a:blip r:embed="rId5">
            <a:alphaModFix/>
          </a:blip>
          <a:stretch>
            <a:fillRect/>
          </a:stretch>
        </p:blipFill>
        <p:spPr>
          <a:xfrm>
            <a:off x="5601375" y="2006174"/>
            <a:ext cx="3284524" cy="1550288"/>
          </a:xfrm>
          <a:prstGeom prst="rect">
            <a:avLst/>
          </a:prstGeom>
          <a:noFill/>
          <a:ln>
            <a:noFill/>
          </a:ln>
        </p:spPr>
      </p:pic>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599" cy="1359600"/>
          </a:xfrm>
          <a:prstGeom prst="rect">
            <a:avLst/>
          </a:prstGeom>
        </p:spPr>
        <p:txBody>
          <a:bodyPr lIns="91425" tIns="91425" rIns="91425" bIns="91425" anchor="t" anchorCtr="0">
            <a:noAutofit/>
          </a:bodyPr>
          <a:lstStyle/>
          <a:p>
            <a:pPr lvl="0">
              <a:spcBef>
                <a:spcPts val="0"/>
              </a:spcBef>
              <a:buNone/>
            </a:pPr>
            <a:r>
              <a:rPr lang="en"/>
              <a:t>Why is it important to know the elevation of landforms?</a:t>
            </a:r>
          </a:p>
        </p:txBody>
      </p:sp>
      <p:sp>
        <p:nvSpPr>
          <p:cNvPr id="82" name="Shape 82"/>
          <p:cNvSpPr txBox="1">
            <a:spLocks noGrp="1"/>
          </p:cNvSpPr>
          <p:nvPr>
            <p:ph type="body" idx="1"/>
          </p:nvPr>
        </p:nvSpPr>
        <p:spPr>
          <a:xfrm>
            <a:off x="311700" y="1804625"/>
            <a:ext cx="8520599" cy="2764500"/>
          </a:xfrm>
          <a:prstGeom prst="rect">
            <a:avLst/>
          </a:prstGeom>
        </p:spPr>
        <p:txBody>
          <a:bodyPr lIns="91425" tIns="91425" rIns="91425" bIns="91425" anchor="t" anchorCtr="0">
            <a:noAutofit/>
          </a:bodyPr>
          <a:lstStyle/>
          <a:p>
            <a:pPr lvl="0">
              <a:spcBef>
                <a:spcPts val="0"/>
              </a:spcBef>
              <a:buNone/>
            </a:pPr>
            <a:endParaRPr/>
          </a:p>
        </p:txBody>
      </p:sp>
      <p:pic>
        <p:nvPicPr>
          <p:cNvPr id="83" name="Shape 83"/>
          <p:cNvPicPr preferRelativeResize="0"/>
          <p:nvPr/>
        </p:nvPicPr>
        <p:blipFill>
          <a:blip r:embed="rId3">
            <a:alphaModFix/>
          </a:blip>
          <a:stretch>
            <a:fillRect/>
          </a:stretch>
        </p:blipFill>
        <p:spPr>
          <a:xfrm>
            <a:off x="3091937" y="1706812"/>
            <a:ext cx="2960125" cy="2960125"/>
          </a:xfrm>
          <a:prstGeom prst="rect">
            <a:avLst/>
          </a:prstGeom>
          <a:noFill/>
          <a:ln>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If you’re really tired, would you rather hike here...</a:t>
            </a:r>
          </a:p>
        </p:txBody>
      </p:sp>
      <p:sp>
        <p:nvSpPr>
          <p:cNvPr id="89" name="Shape 89"/>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a:spcBef>
                <a:spcPts val="0"/>
              </a:spcBef>
              <a:buNone/>
            </a:pPr>
            <a:endParaRPr/>
          </a:p>
        </p:txBody>
      </p:sp>
      <p:pic>
        <p:nvPicPr>
          <p:cNvPr id="90" name="Shape 90"/>
          <p:cNvPicPr preferRelativeResize="0"/>
          <p:nvPr/>
        </p:nvPicPr>
        <p:blipFill>
          <a:blip r:embed="rId3">
            <a:alphaModFix/>
          </a:blip>
          <a:stretch>
            <a:fillRect/>
          </a:stretch>
        </p:blipFill>
        <p:spPr>
          <a:xfrm>
            <a:off x="2856675" y="1202350"/>
            <a:ext cx="3430648" cy="3430648"/>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Or here...</a:t>
            </a:r>
          </a:p>
        </p:txBody>
      </p:sp>
      <p:sp>
        <p:nvSpPr>
          <p:cNvPr id="96" name="Shape 96"/>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a:spcBef>
                <a:spcPts val="0"/>
              </a:spcBef>
              <a:buNone/>
            </a:pPr>
            <a:endParaRPr/>
          </a:p>
        </p:txBody>
      </p:sp>
      <p:pic>
        <p:nvPicPr>
          <p:cNvPr id="97" name="Shape 97"/>
          <p:cNvPicPr preferRelativeResize="0"/>
          <p:nvPr/>
        </p:nvPicPr>
        <p:blipFill>
          <a:blip r:embed="rId3">
            <a:alphaModFix/>
          </a:blip>
          <a:stretch>
            <a:fillRect/>
          </a:stretch>
        </p:blipFill>
        <p:spPr>
          <a:xfrm>
            <a:off x="1775574" y="1455949"/>
            <a:ext cx="5592853" cy="31130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Key Term - Topographic Map</a:t>
            </a:r>
          </a:p>
        </p:txBody>
      </p:sp>
      <p:sp>
        <p:nvSpPr>
          <p:cNvPr id="103" name="Shape 103"/>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rtl="0">
              <a:spcBef>
                <a:spcPts val="0"/>
              </a:spcBef>
              <a:buNone/>
            </a:pPr>
            <a:r>
              <a:rPr lang="en">
                <a:solidFill>
                  <a:srgbClr val="000000"/>
                </a:solidFill>
              </a:rPr>
              <a:t>Topographic Map - a map showing the elevated features of Earth’s surface</a:t>
            </a:r>
          </a:p>
          <a:p>
            <a:pPr lvl="0">
              <a:spcBef>
                <a:spcPts val="0"/>
              </a:spcBef>
              <a:buNone/>
            </a:pPr>
            <a:endParaRPr/>
          </a:p>
        </p:txBody>
      </p:sp>
      <p:pic>
        <p:nvPicPr>
          <p:cNvPr id="104" name="Shape 104"/>
          <p:cNvPicPr preferRelativeResize="0"/>
          <p:nvPr/>
        </p:nvPicPr>
        <p:blipFill>
          <a:blip r:embed="rId3">
            <a:alphaModFix/>
          </a:blip>
          <a:stretch>
            <a:fillRect/>
          </a:stretch>
        </p:blipFill>
        <p:spPr>
          <a:xfrm>
            <a:off x="2833826" y="1743650"/>
            <a:ext cx="3476350" cy="3203451"/>
          </a:xfrm>
          <a:prstGeom prst="rect">
            <a:avLst/>
          </a:prstGeom>
          <a:noFill/>
          <a:ln>
            <a:noFill/>
          </a:ln>
        </p:spPr>
      </p:pic>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Key Term - Elevation</a:t>
            </a:r>
          </a:p>
        </p:txBody>
      </p:sp>
      <p:sp>
        <p:nvSpPr>
          <p:cNvPr id="110" name="Shape 110"/>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a:spcBef>
                <a:spcPts val="0"/>
              </a:spcBef>
              <a:buNone/>
            </a:pPr>
            <a:r>
              <a:rPr lang="en">
                <a:solidFill>
                  <a:srgbClr val="000000"/>
                </a:solidFill>
              </a:rPr>
              <a:t>Elevation - height of land above sea level</a:t>
            </a:r>
          </a:p>
        </p:txBody>
      </p:sp>
      <p:pic>
        <p:nvPicPr>
          <p:cNvPr id="111" name="Shape 111"/>
          <p:cNvPicPr preferRelativeResize="0"/>
          <p:nvPr/>
        </p:nvPicPr>
        <p:blipFill>
          <a:blip r:embed="rId3">
            <a:alphaModFix/>
          </a:blip>
          <a:stretch>
            <a:fillRect/>
          </a:stretch>
        </p:blipFill>
        <p:spPr>
          <a:xfrm>
            <a:off x="2582487" y="1920473"/>
            <a:ext cx="3979025" cy="2648549"/>
          </a:xfrm>
          <a:prstGeom prst="rect">
            <a:avLst/>
          </a:prstGeom>
          <a:noFill/>
          <a:ln>
            <a:noFill/>
          </a:ln>
        </p:spPr>
      </p:pic>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Key Terms - Contour Lines &amp; Contour Interval</a:t>
            </a:r>
          </a:p>
        </p:txBody>
      </p:sp>
      <p:sp>
        <p:nvSpPr>
          <p:cNvPr id="117" name="Shape 117"/>
          <p:cNvSpPr txBox="1">
            <a:spLocks noGrp="1"/>
          </p:cNvSpPr>
          <p:nvPr>
            <p:ph type="body" idx="1"/>
          </p:nvPr>
        </p:nvSpPr>
        <p:spPr>
          <a:xfrm>
            <a:off x="311700" y="1266325"/>
            <a:ext cx="2222699" cy="3302700"/>
          </a:xfrm>
          <a:prstGeom prst="rect">
            <a:avLst/>
          </a:prstGeom>
        </p:spPr>
        <p:txBody>
          <a:bodyPr lIns="91425" tIns="91425" rIns="91425" bIns="91425" anchor="t" anchorCtr="0">
            <a:noAutofit/>
          </a:bodyPr>
          <a:lstStyle/>
          <a:p>
            <a:pPr lvl="0" rtl="0">
              <a:spcBef>
                <a:spcPts val="0"/>
              </a:spcBef>
              <a:buNone/>
            </a:pPr>
            <a:r>
              <a:rPr lang="en" b="1">
                <a:solidFill>
                  <a:srgbClr val="000000"/>
                </a:solidFill>
              </a:rPr>
              <a:t>Contour Line - </a:t>
            </a:r>
          </a:p>
          <a:p>
            <a:pPr lvl="0" rtl="0">
              <a:spcBef>
                <a:spcPts val="0"/>
              </a:spcBef>
              <a:buNone/>
            </a:pPr>
            <a:r>
              <a:rPr lang="en">
                <a:solidFill>
                  <a:srgbClr val="000000"/>
                </a:solidFill>
              </a:rPr>
              <a:t>A line on a map joining points of equal elevation above a given sea level.</a:t>
            </a:r>
          </a:p>
          <a:p>
            <a:pPr lvl="0">
              <a:spcBef>
                <a:spcPts val="0"/>
              </a:spcBef>
              <a:buNone/>
            </a:pPr>
            <a:endParaRPr/>
          </a:p>
        </p:txBody>
      </p:sp>
      <p:pic>
        <p:nvPicPr>
          <p:cNvPr id="118" name="Shape 118"/>
          <p:cNvPicPr preferRelativeResize="0"/>
          <p:nvPr/>
        </p:nvPicPr>
        <p:blipFill>
          <a:blip r:embed="rId3">
            <a:alphaModFix/>
          </a:blip>
          <a:stretch>
            <a:fillRect/>
          </a:stretch>
        </p:blipFill>
        <p:spPr>
          <a:xfrm>
            <a:off x="2972409" y="1152425"/>
            <a:ext cx="3199189" cy="3656674"/>
          </a:xfrm>
          <a:prstGeom prst="rect">
            <a:avLst/>
          </a:prstGeom>
          <a:noFill/>
          <a:ln>
            <a:noFill/>
          </a:ln>
        </p:spPr>
      </p:pic>
      <p:sp>
        <p:nvSpPr>
          <p:cNvPr id="119" name="Shape 119"/>
          <p:cNvSpPr txBox="1"/>
          <p:nvPr/>
        </p:nvSpPr>
        <p:spPr>
          <a:xfrm>
            <a:off x="6528525" y="1266325"/>
            <a:ext cx="2222699" cy="2869499"/>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800" b="1">
                <a:latin typeface="Open Sans"/>
                <a:ea typeface="Open Sans"/>
                <a:cs typeface="Open Sans"/>
                <a:sym typeface="Open Sans"/>
              </a:rPr>
              <a:t>Contour Interval - </a:t>
            </a:r>
          </a:p>
          <a:p>
            <a:pPr lvl="0" rtl="0">
              <a:lnSpc>
                <a:spcPct val="115000"/>
              </a:lnSpc>
              <a:spcBef>
                <a:spcPts val="0"/>
              </a:spcBef>
              <a:spcAft>
                <a:spcPts val="1600"/>
              </a:spcAft>
              <a:buNone/>
            </a:pPr>
            <a:r>
              <a:rPr lang="en" sz="1800">
                <a:latin typeface="Open Sans"/>
                <a:ea typeface="Open Sans"/>
                <a:cs typeface="Open Sans"/>
                <a:sym typeface="Open Sans"/>
              </a:rPr>
              <a:t>The change in elevation between one contour line and the next is the contour interval.</a:t>
            </a:r>
          </a:p>
          <a:p>
            <a:pPr lvl="0">
              <a:spcBef>
                <a:spcPts val="0"/>
              </a:spcBef>
              <a:buNone/>
            </a:pPr>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a:spcBef>
                <a:spcPts val="0"/>
              </a:spcBef>
              <a:buNone/>
            </a:pPr>
            <a:endParaRPr/>
          </a:p>
        </p:txBody>
      </p:sp>
      <p:pic>
        <p:nvPicPr>
          <p:cNvPr id="126" name="Shape 126"/>
          <p:cNvPicPr preferRelativeResize="0"/>
          <p:nvPr/>
        </p:nvPicPr>
        <p:blipFill>
          <a:blip r:embed="rId3">
            <a:alphaModFix/>
          </a:blip>
          <a:stretch>
            <a:fillRect/>
          </a:stretch>
        </p:blipFill>
        <p:spPr>
          <a:xfrm>
            <a:off x="1885687" y="411959"/>
            <a:ext cx="5372624" cy="4319574"/>
          </a:xfrm>
          <a:prstGeom prst="rect">
            <a:avLst/>
          </a:prstGeom>
          <a:noFill/>
          <a:ln>
            <a:noFill/>
          </a:ln>
        </p:spPr>
      </p:pic>
    </p:spTree>
  </p:cSld>
  <p:clrMapOvr>
    <a:masterClrMapping/>
  </p:clrMapOvr>
  <p:transition spd="slow">
    <p:push dir="r"/>
  </p:transition>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On-screen Show (16:9)</PresentationFormat>
  <Paragraphs>53</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PT Sans Narrow</vt:lpstr>
      <vt:lpstr>Open Sans</vt:lpstr>
      <vt:lpstr>tropic</vt:lpstr>
      <vt:lpstr>TOPOGRAPHIC MAPS</vt:lpstr>
      <vt:lpstr>What do we already know about maps?</vt:lpstr>
      <vt:lpstr>Why is it important to know the elevation of landforms?</vt:lpstr>
      <vt:lpstr>If you’re really tired, would you rather hike here...</vt:lpstr>
      <vt:lpstr>Or here...</vt:lpstr>
      <vt:lpstr>Key Term - Topographic Map</vt:lpstr>
      <vt:lpstr>Key Term - Elevation</vt:lpstr>
      <vt:lpstr>Key Terms - Contour Lines &amp; Contour Interval</vt:lpstr>
      <vt:lpstr>PowerPoint Presentation</vt:lpstr>
      <vt:lpstr>PowerPoint Presentation</vt:lpstr>
      <vt:lpstr>PowerPoint Presentation</vt:lpstr>
      <vt:lpstr>PowerPoint Presentation</vt:lpstr>
      <vt:lpstr>PowerPoint Presentation</vt:lpstr>
      <vt:lpstr>Now you try it!</vt:lpstr>
      <vt:lpstr>Share what we know!</vt:lpstr>
      <vt:lpstr>Angel Island</vt:lpstr>
      <vt:lpstr>Directions:</vt:lpstr>
      <vt:lpstr>Write in your Science Notebook: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TOPOGRAPHIC MAPS</dc:title>
  <dc:creator>Molly Todd Monitto</dc:creator>
  <cp:lastModifiedBy>test8</cp:lastModifiedBy>
  <cp:revision>1</cp:revision>
  <dcterms:modified xsi:type="dcterms:W3CDTF">2016-02-01T18:26:31Z</dcterms:modified>
</cp:coreProperties>
</file>